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93"/>
  </p:notesMasterIdLst>
  <p:sldIdLst>
    <p:sldId id="515" r:id="rId3"/>
    <p:sldId id="256" r:id="rId4"/>
    <p:sldId id="257" r:id="rId5"/>
    <p:sldId id="440" r:id="rId6"/>
    <p:sldId id="265" r:id="rId7"/>
    <p:sldId id="469" r:id="rId8"/>
    <p:sldId id="266" r:id="rId9"/>
    <p:sldId id="470" r:id="rId10"/>
    <p:sldId id="471" r:id="rId11"/>
    <p:sldId id="475" r:id="rId12"/>
    <p:sldId id="504" r:id="rId13"/>
    <p:sldId id="505" r:id="rId14"/>
    <p:sldId id="262" r:id="rId15"/>
    <p:sldId id="463" r:id="rId16"/>
    <p:sldId id="506" r:id="rId17"/>
    <p:sldId id="405" r:id="rId18"/>
    <p:sldId id="496" r:id="rId19"/>
    <p:sldId id="407" r:id="rId20"/>
    <p:sldId id="413" r:id="rId21"/>
    <p:sldId id="437" r:id="rId22"/>
    <p:sldId id="476" r:id="rId23"/>
    <p:sldId id="518" r:id="rId24"/>
    <p:sldId id="519" r:id="rId25"/>
    <p:sldId id="430" r:id="rId26"/>
    <p:sldId id="409" r:id="rId27"/>
    <p:sldId id="412" r:id="rId28"/>
    <p:sldId id="492" r:id="rId29"/>
    <p:sldId id="410" r:id="rId30"/>
    <p:sldId id="411" r:id="rId31"/>
    <p:sldId id="406" r:id="rId32"/>
    <p:sldId id="445" r:id="rId33"/>
    <p:sldId id="414" r:id="rId34"/>
    <p:sldId id="418" r:id="rId35"/>
    <p:sldId id="416" r:id="rId36"/>
    <p:sldId id="465" r:id="rId37"/>
    <p:sldId id="486" r:id="rId38"/>
    <p:sldId id="467" r:id="rId39"/>
    <p:sldId id="497" r:id="rId40"/>
    <p:sldId id="466" r:id="rId41"/>
    <p:sldId id="507" r:id="rId42"/>
    <p:sldId id="429" r:id="rId43"/>
    <p:sldId id="422" r:id="rId44"/>
    <p:sldId id="510" r:id="rId45"/>
    <p:sldId id="508" r:id="rId46"/>
    <p:sldId id="516" r:id="rId47"/>
    <p:sldId id="439" r:id="rId48"/>
    <p:sldId id="494" r:id="rId49"/>
    <p:sldId id="449" r:id="rId50"/>
    <p:sldId id="511" r:id="rId51"/>
    <p:sldId id="512" r:id="rId52"/>
    <p:sldId id="513" r:id="rId53"/>
    <p:sldId id="424" r:id="rId54"/>
    <p:sldId id="509" r:id="rId55"/>
    <p:sldId id="517" r:id="rId56"/>
    <p:sldId id="490" r:id="rId57"/>
    <p:sldId id="464" r:id="rId58"/>
    <p:sldId id="491" r:id="rId59"/>
    <p:sldId id="460" r:id="rId60"/>
    <p:sldId id="461" r:id="rId61"/>
    <p:sldId id="472" r:id="rId62"/>
    <p:sldId id="489" r:id="rId63"/>
    <p:sldId id="502" r:id="rId64"/>
    <p:sldId id="503" r:id="rId65"/>
    <p:sldId id="427" r:id="rId66"/>
    <p:sldId id="485" r:id="rId67"/>
    <p:sldId id="495" r:id="rId68"/>
    <p:sldId id="477" r:id="rId69"/>
    <p:sldId id="438" r:id="rId70"/>
    <p:sldId id="462" r:id="rId71"/>
    <p:sldId id="446" r:id="rId72"/>
    <p:sldId id="468" r:id="rId73"/>
    <p:sldId id="456" r:id="rId74"/>
    <p:sldId id="459" r:id="rId75"/>
    <p:sldId id="458" r:id="rId76"/>
    <p:sldId id="443" r:id="rId77"/>
    <p:sldId id="444" r:id="rId78"/>
    <p:sldId id="498" r:id="rId79"/>
    <p:sldId id="499" r:id="rId80"/>
    <p:sldId id="450" r:id="rId81"/>
    <p:sldId id="455" r:id="rId82"/>
    <p:sldId id="452" r:id="rId83"/>
    <p:sldId id="453" r:id="rId84"/>
    <p:sldId id="454" r:id="rId85"/>
    <p:sldId id="435" r:id="rId86"/>
    <p:sldId id="501" r:id="rId87"/>
    <p:sldId id="343" r:id="rId88"/>
    <p:sldId id="404" r:id="rId89"/>
    <p:sldId id="402" r:id="rId90"/>
    <p:sldId id="294" r:id="rId91"/>
    <p:sldId id="403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FFFFFF"/>
    <a:srgbClr val="00CC00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6" autoAdjust="0"/>
    <p:restoredTop sz="93103" autoAdjust="0"/>
  </p:normalViewPr>
  <p:slideViewPr>
    <p:cSldViewPr snapToGrid="0" showGuides="1">
      <p:cViewPr varScale="1">
        <p:scale>
          <a:sx n="92" d="100"/>
          <a:sy n="92" d="100"/>
        </p:scale>
        <p:origin x="108" y="3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1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980062-7B8E-4E46-A3DF-9F89C27E8B62}" type="doc">
      <dgm:prSet loTypeId="urn:microsoft.com/office/officeart/2005/8/layout/hierarchy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F1201668-E1E5-4548-83C0-D32E337D2E4E}">
      <dgm:prSet phldrT="[Текст]" custT="1"/>
      <dgm:spPr/>
      <dgm:t>
        <a:bodyPr/>
        <a:lstStyle/>
        <a:p>
          <a:r>
            <a:rPr lang="ru-RU" sz="2400" dirty="0" smtClean="0"/>
            <a:t>ЗНАНИЯ</a:t>
          </a:r>
          <a:endParaRPr lang="ru-RU" sz="2400" dirty="0"/>
        </a:p>
      </dgm:t>
    </dgm:pt>
    <dgm:pt modelId="{5C296C7F-ED78-44D2-A3B4-694B2D87C1D8}" type="parTrans" cxnId="{9DF90FD6-F7F6-4C80-AF3A-2C6AEE0E335B}">
      <dgm:prSet/>
      <dgm:spPr/>
      <dgm:t>
        <a:bodyPr/>
        <a:lstStyle/>
        <a:p>
          <a:endParaRPr lang="ru-RU"/>
        </a:p>
      </dgm:t>
    </dgm:pt>
    <dgm:pt modelId="{ED96D101-4C0B-418C-8011-62110EA60338}" type="sibTrans" cxnId="{9DF90FD6-F7F6-4C80-AF3A-2C6AEE0E335B}">
      <dgm:prSet/>
      <dgm:spPr/>
      <dgm:t>
        <a:bodyPr/>
        <a:lstStyle/>
        <a:p>
          <a:endParaRPr lang="ru-RU"/>
        </a:p>
      </dgm:t>
    </dgm:pt>
    <dgm:pt modelId="{A2751584-2B04-4735-A653-F78B8302B54D}">
      <dgm:prSet phldrT="[Текст]" custT="1"/>
      <dgm:spPr/>
      <dgm:t>
        <a:bodyPr/>
        <a:lstStyle/>
        <a:p>
          <a:r>
            <a:rPr lang="ru-RU" sz="2000" dirty="0" smtClean="0"/>
            <a:t>ЯВНЫЕ</a:t>
          </a:r>
          <a:endParaRPr lang="ru-RU" sz="2000" dirty="0"/>
        </a:p>
      </dgm:t>
    </dgm:pt>
    <dgm:pt modelId="{2FE9F08E-56E2-4E5A-9C54-4B539101BEF5}" type="parTrans" cxnId="{09F3042E-02D1-4AAE-BFBD-3CA6BFD20506}">
      <dgm:prSet/>
      <dgm:spPr/>
      <dgm:t>
        <a:bodyPr/>
        <a:lstStyle/>
        <a:p>
          <a:endParaRPr lang="ru-RU"/>
        </a:p>
      </dgm:t>
    </dgm:pt>
    <dgm:pt modelId="{E7991C5E-9FC8-490A-A350-8CD202092CA2}" type="sibTrans" cxnId="{09F3042E-02D1-4AAE-BFBD-3CA6BFD20506}">
      <dgm:prSet/>
      <dgm:spPr/>
      <dgm:t>
        <a:bodyPr/>
        <a:lstStyle/>
        <a:p>
          <a:endParaRPr lang="ru-RU"/>
        </a:p>
      </dgm:t>
    </dgm:pt>
    <dgm:pt modelId="{CC6E3DC0-51C8-47E4-9822-1BF949F6D61E}">
      <dgm:prSet phldrT="[Текст]" custT="1"/>
      <dgm:spPr/>
      <dgm:t>
        <a:bodyPr/>
        <a:lstStyle/>
        <a:p>
          <a:r>
            <a:rPr lang="ru-RU" sz="1000" dirty="0" smtClean="0"/>
            <a:t>ФОРМАЛИЗОВАННЫЕ</a:t>
          </a:r>
          <a:endParaRPr lang="ru-RU" sz="1000" dirty="0"/>
        </a:p>
      </dgm:t>
    </dgm:pt>
    <dgm:pt modelId="{1F8BAA50-1F47-4271-B937-891307E55104}" type="parTrans" cxnId="{FE5CE41E-0BBB-4EBD-BCEC-8F32FEBDE215}">
      <dgm:prSet/>
      <dgm:spPr/>
      <dgm:t>
        <a:bodyPr/>
        <a:lstStyle/>
        <a:p>
          <a:endParaRPr lang="ru-RU"/>
        </a:p>
      </dgm:t>
    </dgm:pt>
    <dgm:pt modelId="{D78427C1-2D9B-4DAE-AA1F-DB4A025B7F3E}" type="sibTrans" cxnId="{FE5CE41E-0BBB-4EBD-BCEC-8F32FEBDE215}">
      <dgm:prSet/>
      <dgm:spPr/>
      <dgm:t>
        <a:bodyPr/>
        <a:lstStyle/>
        <a:p>
          <a:endParaRPr lang="ru-RU"/>
        </a:p>
      </dgm:t>
    </dgm:pt>
    <dgm:pt modelId="{304C04F3-7BF1-4498-B005-769CECB7DCF6}">
      <dgm:prSet phldrT="[Текст]" custT="1"/>
      <dgm:spPr/>
      <dgm:t>
        <a:bodyPr/>
        <a:lstStyle/>
        <a:p>
          <a:r>
            <a:rPr lang="ru-RU" sz="1000" dirty="0" smtClean="0"/>
            <a:t>НЕФОРМАЛИЗОВАННЫЕ</a:t>
          </a:r>
          <a:endParaRPr lang="ru-RU" sz="1000" dirty="0"/>
        </a:p>
      </dgm:t>
    </dgm:pt>
    <dgm:pt modelId="{993FBAE4-F03B-43F5-9F73-DD2F107A535C}" type="parTrans" cxnId="{7816E2D1-719F-4D3B-9F66-4EC663078ACD}">
      <dgm:prSet/>
      <dgm:spPr/>
      <dgm:t>
        <a:bodyPr/>
        <a:lstStyle/>
        <a:p>
          <a:endParaRPr lang="ru-RU"/>
        </a:p>
      </dgm:t>
    </dgm:pt>
    <dgm:pt modelId="{5AB70EAF-E27E-49C0-BDDE-A5AA6B841DD8}" type="sibTrans" cxnId="{7816E2D1-719F-4D3B-9F66-4EC663078ACD}">
      <dgm:prSet/>
      <dgm:spPr/>
      <dgm:t>
        <a:bodyPr/>
        <a:lstStyle/>
        <a:p>
          <a:endParaRPr lang="ru-RU"/>
        </a:p>
      </dgm:t>
    </dgm:pt>
    <dgm:pt modelId="{3291BD8E-7261-4FCB-8FEE-B3E9356AA806}">
      <dgm:prSet phldrT="[Текст]" custT="1"/>
      <dgm:spPr/>
      <dgm:t>
        <a:bodyPr/>
        <a:lstStyle/>
        <a:p>
          <a:r>
            <a:rPr lang="ru-RU" sz="2000" dirty="0" smtClean="0"/>
            <a:t>НЕЯВНЫЕ</a:t>
          </a:r>
          <a:endParaRPr lang="ru-RU" sz="2000" dirty="0"/>
        </a:p>
      </dgm:t>
    </dgm:pt>
    <dgm:pt modelId="{6434E251-FFAF-4CD2-9E86-3E5F6E4A0AA0}" type="parTrans" cxnId="{69C6C0FF-F09B-46EB-9603-FF7F745A44A1}">
      <dgm:prSet/>
      <dgm:spPr/>
      <dgm:t>
        <a:bodyPr/>
        <a:lstStyle/>
        <a:p>
          <a:endParaRPr lang="ru-RU"/>
        </a:p>
      </dgm:t>
    </dgm:pt>
    <dgm:pt modelId="{1FFF34CE-7C43-4788-AD94-9A2A71F42834}" type="sibTrans" cxnId="{69C6C0FF-F09B-46EB-9603-FF7F745A44A1}">
      <dgm:prSet/>
      <dgm:spPr/>
      <dgm:t>
        <a:bodyPr/>
        <a:lstStyle/>
        <a:p>
          <a:endParaRPr lang="ru-RU"/>
        </a:p>
      </dgm:t>
    </dgm:pt>
    <dgm:pt modelId="{176FC39A-0793-4F0B-BC00-7C0F69BDA848}">
      <dgm:prSet phldrT="[Текст]" custT="1"/>
      <dgm:spPr/>
      <dgm:t>
        <a:bodyPr/>
        <a:lstStyle/>
        <a:p>
          <a:r>
            <a:rPr lang="ru-RU" sz="1000" smtClean="0"/>
            <a:t>НЕФОРМАЛИЗОВАННЫЕ</a:t>
          </a:r>
          <a:endParaRPr lang="ru-RU" sz="1000" dirty="0"/>
        </a:p>
      </dgm:t>
    </dgm:pt>
    <dgm:pt modelId="{D0E6E058-F358-40E9-AD28-1CC90E4962DC}" type="parTrans" cxnId="{799A1486-0C1F-410A-BA82-DD19441FBB6B}">
      <dgm:prSet/>
      <dgm:spPr/>
      <dgm:t>
        <a:bodyPr/>
        <a:lstStyle/>
        <a:p>
          <a:endParaRPr lang="ru-RU"/>
        </a:p>
      </dgm:t>
    </dgm:pt>
    <dgm:pt modelId="{70AA9F8B-D8B7-41A7-A7B8-B282D625F448}" type="sibTrans" cxnId="{799A1486-0C1F-410A-BA82-DD19441FBB6B}">
      <dgm:prSet/>
      <dgm:spPr/>
      <dgm:t>
        <a:bodyPr/>
        <a:lstStyle/>
        <a:p>
          <a:endParaRPr lang="ru-RU"/>
        </a:p>
      </dgm:t>
    </dgm:pt>
    <dgm:pt modelId="{FD74C089-0824-419B-A2EC-600ADF2220F8}" type="pres">
      <dgm:prSet presAssocID="{C6980062-7B8E-4E46-A3DF-9F89C27E8B6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1026A7A8-3372-4EBE-A0DE-7C9B25EE9556}" type="pres">
      <dgm:prSet presAssocID="{F1201668-E1E5-4548-83C0-D32E337D2E4E}" presName="hierRoot1" presStyleCnt="0"/>
      <dgm:spPr/>
    </dgm:pt>
    <dgm:pt modelId="{8B03A0D0-FEF3-48EC-A1CB-A3ECFEDE6E53}" type="pres">
      <dgm:prSet presAssocID="{F1201668-E1E5-4548-83C0-D32E337D2E4E}" presName="composite" presStyleCnt="0"/>
      <dgm:spPr/>
    </dgm:pt>
    <dgm:pt modelId="{5E3081D0-41C3-42B1-AAE1-1BC44D702BE5}" type="pres">
      <dgm:prSet presAssocID="{F1201668-E1E5-4548-83C0-D32E337D2E4E}" presName="background" presStyleLbl="node0" presStyleIdx="0" presStyleCnt="1"/>
      <dgm:spPr/>
    </dgm:pt>
    <dgm:pt modelId="{19E7EC2B-B44E-4747-B1B0-16C60B232E5D}" type="pres">
      <dgm:prSet presAssocID="{F1201668-E1E5-4548-83C0-D32E337D2E4E}" presName="text" presStyleLbl="fgAcc0" presStyleIdx="0" presStyleCnt="1" custLinFactNeighborX="-1754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E683417-20C4-4D69-8727-98E0074D53AF}" type="pres">
      <dgm:prSet presAssocID="{F1201668-E1E5-4548-83C0-D32E337D2E4E}" presName="hierChild2" presStyleCnt="0"/>
      <dgm:spPr/>
    </dgm:pt>
    <dgm:pt modelId="{5BFF3175-D016-48CE-864D-DC0A0A6E960F}" type="pres">
      <dgm:prSet presAssocID="{2FE9F08E-56E2-4E5A-9C54-4B539101BEF5}" presName="Name10" presStyleLbl="parChTrans1D2" presStyleIdx="0" presStyleCnt="2"/>
      <dgm:spPr/>
      <dgm:t>
        <a:bodyPr/>
        <a:lstStyle/>
        <a:p>
          <a:endParaRPr lang="ru-RU"/>
        </a:p>
      </dgm:t>
    </dgm:pt>
    <dgm:pt modelId="{99A4ECF5-979A-4D35-9B47-B41F12783A1A}" type="pres">
      <dgm:prSet presAssocID="{A2751584-2B04-4735-A653-F78B8302B54D}" presName="hierRoot2" presStyleCnt="0"/>
      <dgm:spPr/>
    </dgm:pt>
    <dgm:pt modelId="{384D4F69-9E68-4CAC-9CF2-46F78307F375}" type="pres">
      <dgm:prSet presAssocID="{A2751584-2B04-4735-A653-F78B8302B54D}" presName="composite2" presStyleCnt="0"/>
      <dgm:spPr/>
    </dgm:pt>
    <dgm:pt modelId="{E7BF2208-79A5-430D-8664-66962B2C5649}" type="pres">
      <dgm:prSet presAssocID="{A2751584-2B04-4735-A653-F78B8302B54D}" presName="background2" presStyleLbl="node2" presStyleIdx="0" presStyleCnt="2"/>
      <dgm:spPr/>
    </dgm:pt>
    <dgm:pt modelId="{DE501295-2150-49A1-973F-E7394F6E38F7}" type="pres">
      <dgm:prSet presAssocID="{A2751584-2B04-4735-A653-F78B8302B54D}" presName="text2" presStyleLbl="fgAcc2" presStyleIdx="0" presStyleCnt="2" custLinFactNeighborX="-3409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DE5D7F9-49AB-4297-B11F-CD7342B6F9D4}" type="pres">
      <dgm:prSet presAssocID="{A2751584-2B04-4735-A653-F78B8302B54D}" presName="hierChild3" presStyleCnt="0"/>
      <dgm:spPr/>
    </dgm:pt>
    <dgm:pt modelId="{435FF4EF-FE21-4E53-BEBC-3C8FF18EDEFB}" type="pres">
      <dgm:prSet presAssocID="{1F8BAA50-1F47-4271-B937-891307E55104}" presName="Name17" presStyleLbl="parChTrans1D3" presStyleIdx="0" presStyleCnt="3"/>
      <dgm:spPr/>
      <dgm:t>
        <a:bodyPr/>
        <a:lstStyle/>
        <a:p>
          <a:endParaRPr lang="ru-RU"/>
        </a:p>
      </dgm:t>
    </dgm:pt>
    <dgm:pt modelId="{8AC0F911-C1D7-4F1E-8D87-E4DB789A4929}" type="pres">
      <dgm:prSet presAssocID="{CC6E3DC0-51C8-47E4-9822-1BF949F6D61E}" presName="hierRoot3" presStyleCnt="0"/>
      <dgm:spPr/>
    </dgm:pt>
    <dgm:pt modelId="{0204EF00-F865-48B3-A507-4302F08ACA29}" type="pres">
      <dgm:prSet presAssocID="{CC6E3DC0-51C8-47E4-9822-1BF949F6D61E}" presName="composite3" presStyleCnt="0"/>
      <dgm:spPr/>
    </dgm:pt>
    <dgm:pt modelId="{E4986159-740B-4182-B9F2-80A11D068B58}" type="pres">
      <dgm:prSet presAssocID="{CC6E3DC0-51C8-47E4-9822-1BF949F6D61E}" presName="background3" presStyleLbl="node3" presStyleIdx="0" presStyleCnt="3"/>
      <dgm:spPr/>
    </dgm:pt>
    <dgm:pt modelId="{3FF0DBA9-E010-407E-8FB6-0B4E7530FC3C}" type="pres">
      <dgm:prSet presAssocID="{CC6E3DC0-51C8-47E4-9822-1BF949F6D61E}" presName="text3" presStyleLbl="fgAcc3" presStyleIdx="0" presStyleCnt="3" custScaleX="108499" custLinFactNeighborX="-4070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1436EB3-AD53-4EFD-B1B4-15B109281915}" type="pres">
      <dgm:prSet presAssocID="{CC6E3DC0-51C8-47E4-9822-1BF949F6D61E}" presName="hierChild4" presStyleCnt="0"/>
      <dgm:spPr/>
    </dgm:pt>
    <dgm:pt modelId="{8FFC8F81-64C3-4A98-B8B9-062BB8A3BE1F}" type="pres">
      <dgm:prSet presAssocID="{993FBAE4-F03B-43F5-9F73-DD2F107A535C}" presName="Name17" presStyleLbl="parChTrans1D3" presStyleIdx="1" presStyleCnt="3"/>
      <dgm:spPr/>
      <dgm:t>
        <a:bodyPr/>
        <a:lstStyle/>
        <a:p>
          <a:endParaRPr lang="ru-RU"/>
        </a:p>
      </dgm:t>
    </dgm:pt>
    <dgm:pt modelId="{B88D344A-D1C3-4517-9DCE-C5206CFD719C}" type="pres">
      <dgm:prSet presAssocID="{304C04F3-7BF1-4498-B005-769CECB7DCF6}" presName="hierRoot3" presStyleCnt="0"/>
      <dgm:spPr/>
    </dgm:pt>
    <dgm:pt modelId="{F5CF45AA-283B-4D79-9D3E-302A09063B73}" type="pres">
      <dgm:prSet presAssocID="{304C04F3-7BF1-4498-B005-769CECB7DCF6}" presName="composite3" presStyleCnt="0"/>
      <dgm:spPr/>
    </dgm:pt>
    <dgm:pt modelId="{37CF6C16-99B9-4669-A445-3A484F31AD27}" type="pres">
      <dgm:prSet presAssocID="{304C04F3-7BF1-4498-B005-769CECB7DCF6}" presName="background3" presStyleLbl="node3" presStyleIdx="1" presStyleCnt="3"/>
      <dgm:spPr/>
    </dgm:pt>
    <dgm:pt modelId="{F8C555C5-DBDA-42E1-B70E-557D82FB796E}" type="pres">
      <dgm:prSet presAssocID="{304C04F3-7BF1-4498-B005-769CECB7DCF6}" presName="text3" presStyleLbl="fgAcc3" presStyleIdx="1" presStyleCnt="3" custScaleX="108499" custLinFactNeighborX="-2809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2B6DBF0-CAAC-4A5F-9252-6938B7279C0A}" type="pres">
      <dgm:prSet presAssocID="{304C04F3-7BF1-4498-B005-769CECB7DCF6}" presName="hierChild4" presStyleCnt="0"/>
      <dgm:spPr/>
    </dgm:pt>
    <dgm:pt modelId="{E8944DCD-10E3-4CA9-87FF-CC6AAB407580}" type="pres">
      <dgm:prSet presAssocID="{6434E251-FFAF-4CD2-9E86-3E5F6E4A0AA0}" presName="Name10" presStyleLbl="parChTrans1D2" presStyleIdx="1" presStyleCnt="2"/>
      <dgm:spPr/>
      <dgm:t>
        <a:bodyPr/>
        <a:lstStyle/>
        <a:p>
          <a:endParaRPr lang="ru-RU"/>
        </a:p>
      </dgm:t>
    </dgm:pt>
    <dgm:pt modelId="{12CFA73F-AAE3-468B-AE92-B9CD7DB2A400}" type="pres">
      <dgm:prSet presAssocID="{3291BD8E-7261-4FCB-8FEE-B3E9356AA806}" presName="hierRoot2" presStyleCnt="0"/>
      <dgm:spPr/>
    </dgm:pt>
    <dgm:pt modelId="{0F37DE0A-0D5B-4394-8FC1-101D722DE72D}" type="pres">
      <dgm:prSet presAssocID="{3291BD8E-7261-4FCB-8FEE-B3E9356AA806}" presName="composite2" presStyleCnt="0"/>
      <dgm:spPr/>
    </dgm:pt>
    <dgm:pt modelId="{079130EF-31A4-4B02-B07D-16528F201DD6}" type="pres">
      <dgm:prSet presAssocID="{3291BD8E-7261-4FCB-8FEE-B3E9356AA806}" presName="background2" presStyleLbl="node2" presStyleIdx="1" presStyleCnt="2"/>
      <dgm:spPr/>
    </dgm:pt>
    <dgm:pt modelId="{ABFAF055-6406-458A-9296-C852D9EB19BE}" type="pres">
      <dgm:prSet presAssocID="{3291BD8E-7261-4FCB-8FEE-B3E9356AA80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7CD8347-D531-40C7-86C0-67847F1CD0C5}" type="pres">
      <dgm:prSet presAssocID="{3291BD8E-7261-4FCB-8FEE-B3E9356AA806}" presName="hierChild3" presStyleCnt="0"/>
      <dgm:spPr/>
    </dgm:pt>
    <dgm:pt modelId="{6760D3FD-6DAF-4C1D-9370-FA6E78A3C543}" type="pres">
      <dgm:prSet presAssocID="{D0E6E058-F358-40E9-AD28-1CC90E4962DC}" presName="Name17" presStyleLbl="parChTrans1D3" presStyleIdx="2" presStyleCnt="3"/>
      <dgm:spPr/>
      <dgm:t>
        <a:bodyPr/>
        <a:lstStyle/>
        <a:p>
          <a:endParaRPr lang="ru-RU"/>
        </a:p>
      </dgm:t>
    </dgm:pt>
    <dgm:pt modelId="{62B7A552-EFEC-4DDE-AD00-7E5CE31FE6B6}" type="pres">
      <dgm:prSet presAssocID="{176FC39A-0793-4F0B-BC00-7C0F69BDA848}" presName="hierRoot3" presStyleCnt="0"/>
      <dgm:spPr/>
    </dgm:pt>
    <dgm:pt modelId="{E2D916F2-D032-4278-8271-C4581915BF08}" type="pres">
      <dgm:prSet presAssocID="{176FC39A-0793-4F0B-BC00-7C0F69BDA848}" presName="composite3" presStyleCnt="0"/>
      <dgm:spPr/>
    </dgm:pt>
    <dgm:pt modelId="{7B82CB88-884E-4431-B544-3A82FEE99C4B}" type="pres">
      <dgm:prSet presAssocID="{176FC39A-0793-4F0B-BC00-7C0F69BDA848}" presName="background3" presStyleLbl="node3" presStyleIdx="2" presStyleCnt="3"/>
      <dgm:spPr/>
    </dgm:pt>
    <dgm:pt modelId="{1909850B-42F8-4DBF-A364-B8EA4D681809}" type="pres">
      <dgm:prSet presAssocID="{176FC39A-0793-4F0B-BC00-7C0F69BDA848}" presName="text3" presStyleLbl="fgAcc3" presStyleIdx="2" presStyleCnt="3" custScaleX="10849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4A4F13E-2FE1-432E-8032-83B3C229427B}" type="pres">
      <dgm:prSet presAssocID="{176FC39A-0793-4F0B-BC00-7C0F69BDA848}" presName="hierChild4" presStyleCnt="0"/>
      <dgm:spPr/>
    </dgm:pt>
  </dgm:ptLst>
  <dgm:cxnLst>
    <dgm:cxn modelId="{69C6C0FF-F09B-46EB-9603-FF7F745A44A1}" srcId="{F1201668-E1E5-4548-83C0-D32E337D2E4E}" destId="{3291BD8E-7261-4FCB-8FEE-B3E9356AA806}" srcOrd="1" destOrd="0" parTransId="{6434E251-FFAF-4CD2-9E86-3E5F6E4A0AA0}" sibTransId="{1FFF34CE-7C43-4788-AD94-9A2A71F42834}"/>
    <dgm:cxn modelId="{CA0FD872-3853-4ABB-9740-3FE5D06B749B}" type="presOf" srcId="{304C04F3-7BF1-4498-B005-769CECB7DCF6}" destId="{F8C555C5-DBDA-42E1-B70E-557D82FB796E}" srcOrd="0" destOrd="0" presId="urn:microsoft.com/office/officeart/2005/8/layout/hierarchy1"/>
    <dgm:cxn modelId="{FBBD8DBC-5140-4174-B51B-E687B3D0001F}" type="presOf" srcId="{6434E251-FFAF-4CD2-9E86-3E5F6E4A0AA0}" destId="{E8944DCD-10E3-4CA9-87FF-CC6AAB407580}" srcOrd="0" destOrd="0" presId="urn:microsoft.com/office/officeart/2005/8/layout/hierarchy1"/>
    <dgm:cxn modelId="{70FC1CD7-5508-4D42-960C-F4C807DF9F7C}" type="presOf" srcId="{176FC39A-0793-4F0B-BC00-7C0F69BDA848}" destId="{1909850B-42F8-4DBF-A364-B8EA4D681809}" srcOrd="0" destOrd="0" presId="urn:microsoft.com/office/officeart/2005/8/layout/hierarchy1"/>
    <dgm:cxn modelId="{799A1486-0C1F-410A-BA82-DD19441FBB6B}" srcId="{3291BD8E-7261-4FCB-8FEE-B3E9356AA806}" destId="{176FC39A-0793-4F0B-BC00-7C0F69BDA848}" srcOrd="0" destOrd="0" parTransId="{D0E6E058-F358-40E9-AD28-1CC90E4962DC}" sibTransId="{70AA9F8B-D8B7-41A7-A7B8-B282D625F448}"/>
    <dgm:cxn modelId="{3F64D91A-7F62-4703-BFC9-5F0E64D09AF5}" type="presOf" srcId="{C6980062-7B8E-4E46-A3DF-9F89C27E8B62}" destId="{FD74C089-0824-419B-A2EC-600ADF2220F8}" srcOrd="0" destOrd="0" presId="urn:microsoft.com/office/officeart/2005/8/layout/hierarchy1"/>
    <dgm:cxn modelId="{152FB3D4-2E95-478F-91F0-BA0752F76061}" type="presOf" srcId="{D0E6E058-F358-40E9-AD28-1CC90E4962DC}" destId="{6760D3FD-6DAF-4C1D-9370-FA6E78A3C543}" srcOrd="0" destOrd="0" presId="urn:microsoft.com/office/officeart/2005/8/layout/hierarchy1"/>
    <dgm:cxn modelId="{AE188CBF-97DE-42CD-9249-00857DA206D5}" type="presOf" srcId="{A2751584-2B04-4735-A653-F78B8302B54D}" destId="{DE501295-2150-49A1-973F-E7394F6E38F7}" srcOrd="0" destOrd="0" presId="urn:microsoft.com/office/officeart/2005/8/layout/hierarchy1"/>
    <dgm:cxn modelId="{85A12110-F993-42D3-9FAD-65E2F9DEE17B}" type="presOf" srcId="{993FBAE4-F03B-43F5-9F73-DD2F107A535C}" destId="{8FFC8F81-64C3-4A98-B8B9-062BB8A3BE1F}" srcOrd="0" destOrd="0" presId="urn:microsoft.com/office/officeart/2005/8/layout/hierarchy1"/>
    <dgm:cxn modelId="{09F3042E-02D1-4AAE-BFBD-3CA6BFD20506}" srcId="{F1201668-E1E5-4548-83C0-D32E337D2E4E}" destId="{A2751584-2B04-4735-A653-F78B8302B54D}" srcOrd="0" destOrd="0" parTransId="{2FE9F08E-56E2-4E5A-9C54-4B539101BEF5}" sibTransId="{E7991C5E-9FC8-490A-A350-8CD202092CA2}"/>
    <dgm:cxn modelId="{DA47A64E-D34B-48A2-B773-BC1D57DFC41B}" type="presOf" srcId="{3291BD8E-7261-4FCB-8FEE-B3E9356AA806}" destId="{ABFAF055-6406-458A-9296-C852D9EB19BE}" srcOrd="0" destOrd="0" presId="urn:microsoft.com/office/officeart/2005/8/layout/hierarchy1"/>
    <dgm:cxn modelId="{7816E2D1-719F-4D3B-9F66-4EC663078ACD}" srcId="{A2751584-2B04-4735-A653-F78B8302B54D}" destId="{304C04F3-7BF1-4498-B005-769CECB7DCF6}" srcOrd="1" destOrd="0" parTransId="{993FBAE4-F03B-43F5-9F73-DD2F107A535C}" sibTransId="{5AB70EAF-E27E-49C0-BDDE-A5AA6B841DD8}"/>
    <dgm:cxn modelId="{FA87B5A0-DF13-4816-B9E8-5C87D4C7632B}" type="presOf" srcId="{1F8BAA50-1F47-4271-B937-891307E55104}" destId="{435FF4EF-FE21-4E53-BEBC-3C8FF18EDEFB}" srcOrd="0" destOrd="0" presId="urn:microsoft.com/office/officeart/2005/8/layout/hierarchy1"/>
    <dgm:cxn modelId="{9DF90FD6-F7F6-4C80-AF3A-2C6AEE0E335B}" srcId="{C6980062-7B8E-4E46-A3DF-9F89C27E8B62}" destId="{F1201668-E1E5-4548-83C0-D32E337D2E4E}" srcOrd="0" destOrd="0" parTransId="{5C296C7F-ED78-44D2-A3B4-694B2D87C1D8}" sibTransId="{ED96D101-4C0B-418C-8011-62110EA60338}"/>
    <dgm:cxn modelId="{FE5CE41E-0BBB-4EBD-BCEC-8F32FEBDE215}" srcId="{A2751584-2B04-4735-A653-F78B8302B54D}" destId="{CC6E3DC0-51C8-47E4-9822-1BF949F6D61E}" srcOrd="0" destOrd="0" parTransId="{1F8BAA50-1F47-4271-B937-891307E55104}" sibTransId="{D78427C1-2D9B-4DAE-AA1F-DB4A025B7F3E}"/>
    <dgm:cxn modelId="{86D01733-2D9D-4225-8A17-DFA29313E1CD}" type="presOf" srcId="{CC6E3DC0-51C8-47E4-9822-1BF949F6D61E}" destId="{3FF0DBA9-E010-407E-8FB6-0B4E7530FC3C}" srcOrd="0" destOrd="0" presId="urn:microsoft.com/office/officeart/2005/8/layout/hierarchy1"/>
    <dgm:cxn modelId="{9B111FC6-0330-4D6A-8DBE-BA1EEB16640A}" type="presOf" srcId="{2FE9F08E-56E2-4E5A-9C54-4B539101BEF5}" destId="{5BFF3175-D016-48CE-864D-DC0A0A6E960F}" srcOrd="0" destOrd="0" presId="urn:microsoft.com/office/officeart/2005/8/layout/hierarchy1"/>
    <dgm:cxn modelId="{6A8459CA-7817-400D-885D-96250F4FC158}" type="presOf" srcId="{F1201668-E1E5-4548-83C0-D32E337D2E4E}" destId="{19E7EC2B-B44E-4747-B1B0-16C60B232E5D}" srcOrd="0" destOrd="0" presId="urn:microsoft.com/office/officeart/2005/8/layout/hierarchy1"/>
    <dgm:cxn modelId="{54AC222A-7A7F-43E1-92AA-434D5A3C0289}" type="presParOf" srcId="{FD74C089-0824-419B-A2EC-600ADF2220F8}" destId="{1026A7A8-3372-4EBE-A0DE-7C9B25EE9556}" srcOrd="0" destOrd="0" presId="urn:microsoft.com/office/officeart/2005/8/layout/hierarchy1"/>
    <dgm:cxn modelId="{1E60995F-07DF-4FBF-9CC4-058A98075B55}" type="presParOf" srcId="{1026A7A8-3372-4EBE-A0DE-7C9B25EE9556}" destId="{8B03A0D0-FEF3-48EC-A1CB-A3ECFEDE6E53}" srcOrd="0" destOrd="0" presId="urn:microsoft.com/office/officeart/2005/8/layout/hierarchy1"/>
    <dgm:cxn modelId="{EED1A486-D0F7-4F5F-A7B1-F49D32BC15E7}" type="presParOf" srcId="{8B03A0D0-FEF3-48EC-A1CB-A3ECFEDE6E53}" destId="{5E3081D0-41C3-42B1-AAE1-1BC44D702BE5}" srcOrd="0" destOrd="0" presId="urn:microsoft.com/office/officeart/2005/8/layout/hierarchy1"/>
    <dgm:cxn modelId="{92F9637B-EEEF-4D36-A6C2-6A432E36C179}" type="presParOf" srcId="{8B03A0D0-FEF3-48EC-A1CB-A3ECFEDE6E53}" destId="{19E7EC2B-B44E-4747-B1B0-16C60B232E5D}" srcOrd="1" destOrd="0" presId="urn:microsoft.com/office/officeart/2005/8/layout/hierarchy1"/>
    <dgm:cxn modelId="{23B5859C-605C-4A06-841C-AA1A07A09D51}" type="presParOf" srcId="{1026A7A8-3372-4EBE-A0DE-7C9B25EE9556}" destId="{6E683417-20C4-4D69-8727-98E0074D53AF}" srcOrd="1" destOrd="0" presId="urn:microsoft.com/office/officeart/2005/8/layout/hierarchy1"/>
    <dgm:cxn modelId="{24DE9D73-ED32-4028-A823-3F0DB3CED236}" type="presParOf" srcId="{6E683417-20C4-4D69-8727-98E0074D53AF}" destId="{5BFF3175-D016-48CE-864D-DC0A0A6E960F}" srcOrd="0" destOrd="0" presId="urn:microsoft.com/office/officeart/2005/8/layout/hierarchy1"/>
    <dgm:cxn modelId="{D5AF5E8A-169A-4527-B3B1-A3059C28CCB7}" type="presParOf" srcId="{6E683417-20C4-4D69-8727-98E0074D53AF}" destId="{99A4ECF5-979A-4D35-9B47-B41F12783A1A}" srcOrd="1" destOrd="0" presId="urn:microsoft.com/office/officeart/2005/8/layout/hierarchy1"/>
    <dgm:cxn modelId="{51EA218C-B23F-4CAE-8426-0EBA81A416DA}" type="presParOf" srcId="{99A4ECF5-979A-4D35-9B47-B41F12783A1A}" destId="{384D4F69-9E68-4CAC-9CF2-46F78307F375}" srcOrd="0" destOrd="0" presId="urn:microsoft.com/office/officeart/2005/8/layout/hierarchy1"/>
    <dgm:cxn modelId="{EBA3D85A-BBC9-411A-B04F-C170CD835771}" type="presParOf" srcId="{384D4F69-9E68-4CAC-9CF2-46F78307F375}" destId="{E7BF2208-79A5-430D-8664-66962B2C5649}" srcOrd="0" destOrd="0" presId="urn:microsoft.com/office/officeart/2005/8/layout/hierarchy1"/>
    <dgm:cxn modelId="{5AD599DE-7DA8-4C6C-BD7B-7559EB7CD4BC}" type="presParOf" srcId="{384D4F69-9E68-4CAC-9CF2-46F78307F375}" destId="{DE501295-2150-49A1-973F-E7394F6E38F7}" srcOrd="1" destOrd="0" presId="urn:microsoft.com/office/officeart/2005/8/layout/hierarchy1"/>
    <dgm:cxn modelId="{E2CB90BF-017D-4F3B-8F92-7AB50CD09298}" type="presParOf" srcId="{99A4ECF5-979A-4D35-9B47-B41F12783A1A}" destId="{ADE5D7F9-49AB-4297-B11F-CD7342B6F9D4}" srcOrd="1" destOrd="0" presId="urn:microsoft.com/office/officeart/2005/8/layout/hierarchy1"/>
    <dgm:cxn modelId="{6C9A2D4C-0BF9-4FF2-85E0-6E734232ED7E}" type="presParOf" srcId="{ADE5D7F9-49AB-4297-B11F-CD7342B6F9D4}" destId="{435FF4EF-FE21-4E53-BEBC-3C8FF18EDEFB}" srcOrd="0" destOrd="0" presId="urn:microsoft.com/office/officeart/2005/8/layout/hierarchy1"/>
    <dgm:cxn modelId="{3859297C-E8EC-4667-BC41-41224A3EC0B2}" type="presParOf" srcId="{ADE5D7F9-49AB-4297-B11F-CD7342B6F9D4}" destId="{8AC0F911-C1D7-4F1E-8D87-E4DB789A4929}" srcOrd="1" destOrd="0" presId="urn:microsoft.com/office/officeart/2005/8/layout/hierarchy1"/>
    <dgm:cxn modelId="{20A9B9F3-92D1-4A5D-941B-E5BBCB732AB7}" type="presParOf" srcId="{8AC0F911-C1D7-4F1E-8D87-E4DB789A4929}" destId="{0204EF00-F865-48B3-A507-4302F08ACA29}" srcOrd="0" destOrd="0" presId="urn:microsoft.com/office/officeart/2005/8/layout/hierarchy1"/>
    <dgm:cxn modelId="{B487FD3E-FCCB-4817-9E60-2E0882A9DDF2}" type="presParOf" srcId="{0204EF00-F865-48B3-A507-4302F08ACA29}" destId="{E4986159-740B-4182-B9F2-80A11D068B58}" srcOrd="0" destOrd="0" presId="urn:microsoft.com/office/officeart/2005/8/layout/hierarchy1"/>
    <dgm:cxn modelId="{3BF79482-8F11-4D40-9245-8D6BCAF92974}" type="presParOf" srcId="{0204EF00-F865-48B3-A507-4302F08ACA29}" destId="{3FF0DBA9-E010-407E-8FB6-0B4E7530FC3C}" srcOrd="1" destOrd="0" presId="urn:microsoft.com/office/officeart/2005/8/layout/hierarchy1"/>
    <dgm:cxn modelId="{6864FDB0-DDBF-46A7-9373-A6CCCA85E385}" type="presParOf" srcId="{8AC0F911-C1D7-4F1E-8D87-E4DB789A4929}" destId="{01436EB3-AD53-4EFD-B1B4-15B109281915}" srcOrd="1" destOrd="0" presId="urn:microsoft.com/office/officeart/2005/8/layout/hierarchy1"/>
    <dgm:cxn modelId="{9695DDFB-B6CB-4F92-9544-FFA3B770D9D8}" type="presParOf" srcId="{ADE5D7F9-49AB-4297-B11F-CD7342B6F9D4}" destId="{8FFC8F81-64C3-4A98-B8B9-062BB8A3BE1F}" srcOrd="2" destOrd="0" presId="urn:microsoft.com/office/officeart/2005/8/layout/hierarchy1"/>
    <dgm:cxn modelId="{CB2357C9-215D-4A37-B9B0-EFC6E2A5871E}" type="presParOf" srcId="{ADE5D7F9-49AB-4297-B11F-CD7342B6F9D4}" destId="{B88D344A-D1C3-4517-9DCE-C5206CFD719C}" srcOrd="3" destOrd="0" presId="urn:microsoft.com/office/officeart/2005/8/layout/hierarchy1"/>
    <dgm:cxn modelId="{75EC57CB-048C-4AC5-BC4D-F934E3795ED4}" type="presParOf" srcId="{B88D344A-D1C3-4517-9DCE-C5206CFD719C}" destId="{F5CF45AA-283B-4D79-9D3E-302A09063B73}" srcOrd="0" destOrd="0" presId="urn:microsoft.com/office/officeart/2005/8/layout/hierarchy1"/>
    <dgm:cxn modelId="{F0620DE2-D410-427C-B490-A003853DAE42}" type="presParOf" srcId="{F5CF45AA-283B-4D79-9D3E-302A09063B73}" destId="{37CF6C16-99B9-4669-A445-3A484F31AD27}" srcOrd="0" destOrd="0" presId="urn:microsoft.com/office/officeart/2005/8/layout/hierarchy1"/>
    <dgm:cxn modelId="{6EFED533-80B0-4791-AC53-1D2D335272FD}" type="presParOf" srcId="{F5CF45AA-283B-4D79-9D3E-302A09063B73}" destId="{F8C555C5-DBDA-42E1-B70E-557D82FB796E}" srcOrd="1" destOrd="0" presId="urn:microsoft.com/office/officeart/2005/8/layout/hierarchy1"/>
    <dgm:cxn modelId="{5FAB7790-D723-4ACF-AF2F-7AE6A8C5CDE7}" type="presParOf" srcId="{B88D344A-D1C3-4517-9DCE-C5206CFD719C}" destId="{22B6DBF0-CAAC-4A5F-9252-6938B7279C0A}" srcOrd="1" destOrd="0" presId="urn:microsoft.com/office/officeart/2005/8/layout/hierarchy1"/>
    <dgm:cxn modelId="{5ADEC7D1-B177-43F2-94B6-ADDB91370447}" type="presParOf" srcId="{6E683417-20C4-4D69-8727-98E0074D53AF}" destId="{E8944DCD-10E3-4CA9-87FF-CC6AAB407580}" srcOrd="2" destOrd="0" presId="urn:microsoft.com/office/officeart/2005/8/layout/hierarchy1"/>
    <dgm:cxn modelId="{BBB92CFD-3DC7-48DA-90CB-27AA91FEE8C0}" type="presParOf" srcId="{6E683417-20C4-4D69-8727-98E0074D53AF}" destId="{12CFA73F-AAE3-468B-AE92-B9CD7DB2A400}" srcOrd="3" destOrd="0" presId="urn:microsoft.com/office/officeart/2005/8/layout/hierarchy1"/>
    <dgm:cxn modelId="{D8860F63-78A4-48DF-89D5-AB3A36AD9DD3}" type="presParOf" srcId="{12CFA73F-AAE3-468B-AE92-B9CD7DB2A400}" destId="{0F37DE0A-0D5B-4394-8FC1-101D722DE72D}" srcOrd="0" destOrd="0" presId="urn:microsoft.com/office/officeart/2005/8/layout/hierarchy1"/>
    <dgm:cxn modelId="{46F12045-6223-43A5-B05E-D068B976A227}" type="presParOf" srcId="{0F37DE0A-0D5B-4394-8FC1-101D722DE72D}" destId="{079130EF-31A4-4B02-B07D-16528F201DD6}" srcOrd="0" destOrd="0" presId="urn:microsoft.com/office/officeart/2005/8/layout/hierarchy1"/>
    <dgm:cxn modelId="{563A1299-C141-47E4-BA8C-F7887A09E749}" type="presParOf" srcId="{0F37DE0A-0D5B-4394-8FC1-101D722DE72D}" destId="{ABFAF055-6406-458A-9296-C852D9EB19BE}" srcOrd="1" destOrd="0" presId="urn:microsoft.com/office/officeart/2005/8/layout/hierarchy1"/>
    <dgm:cxn modelId="{F819CEED-5239-4505-969E-60716F4E977F}" type="presParOf" srcId="{12CFA73F-AAE3-468B-AE92-B9CD7DB2A400}" destId="{17CD8347-D531-40C7-86C0-67847F1CD0C5}" srcOrd="1" destOrd="0" presId="urn:microsoft.com/office/officeart/2005/8/layout/hierarchy1"/>
    <dgm:cxn modelId="{E76C3311-B8E8-4FDE-99E2-E782EDCEAE21}" type="presParOf" srcId="{17CD8347-D531-40C7-86C0-67847F1CD0C5}" destId="{6760D3FD-6DAF-4C1D-9370-FA6E78A3C543}" srcOrd="0" destOrd="0" presId="urn:microsoft.com/office/officeart/2005/8/layout/hierarchy1"/>
    <dgm:cxn modelId="{A2F36EFA-E1FF-4F36-92CA-8D96E21D1A4F}" type="presParOf" srcId="{17CD8347-D531-40C7-86C0-67847F1CD0C5}" destId="{62B7A552-EFEC-4DDE-AD00-7E5CE31FE6B6}" srcOrd="1" destOrd="0" presId="urn:microsoft.com/office/officeart/2005/8/layout/hierarchy1"/>
    <dgm:cxn modelId="{4E346B05-E8A7-4BA3-B39F-A11919C9A1BC}" type="presParOf" srcId="{62B7A552-EFEC-4DDE-AD00-7E5CE31FE6B6}" destId="{E2D916F2-D032-4278-8271-C4581915BF08}" srcOrd="0" destOrd="0" presId="urn:microsoft.com/office/officeart/2005/8/layout/hierarchy1"/>
    <dgm:cxn modelId="{E0067639-6986-4F5E-9D31-FC3FC7783B65}" type="presParOf" srcId="{E2D916F2-D032-4278-8271-C4581915BF08}" destId="{7B82CB88-884E-4431-B544-3A82FEE99C4B}" srcOrd="0" destOrd="0" presId="urn:microsoft.com/office/officeart/2005/8/layout/hierarchy1"/>
    <dgm:cxn modelId="{E9F32D67-2CA8-46F9-A1E0-FDBA5CB5ADB9}" type="presParOf" srcId="{E2D916F2-D032-4278-8271-C4581915BF08}" destId="{1909850B-42F8-4DBF-A364-B8EA4D681809}" srcOrd="1" destOrd="0" presId="urn:microsoft.com/office/officeart/2005/8/layout/hierarchy1"/>
    <dgm:cxn modelId="{C4924B49-5B93-4F67-9A8B-1373219ECF8A}" type="presParOf" srcId="{62B7A552-EFEC-4DDE-AD00-7E5CE31FE6B6}" destId="{44A4F13E-2FE1-432E-8032-83B3C22942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0D3FD-6DAF-4C1D-9370-FA6E78A3C543}">
      <dsp:nvSpPr>
        <dsp:cNvPr id="0" name=""/>
        <dsp:cNvSpPr/>
      </dsp:nvSpPr>
      <dsp:spPr>
        <a:xfrm>
          <a:off x="6925410" y="2422075"/>
          <a:ext cx="91440" cy="4512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1224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44DCD-10E3-4CA9-87FF-CC6AAB407580}">
      <dsp:nvSpPr>
        <dsp:cNvPr id="0" name=""/>
        <dsp:cNvSpPr/>
      </dsp:nvSpPr>
      <dsp:spPr>
        <a:xfrm>
          <a:off x="5177828" y="985656"/>
          <a:ext cx="1793302" cy="45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496"/>
              </a:lnTo>
              <a:lnTo>
                <a:pt x="1793302" y="307496"/>
              </a:lnTo>
              <a:lnTo>
                <a:pt x="1793302" y="45122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C8F81-64C3-4A98-B8B9-062BB8A3BE1F}">
      <dsp:nvSpPr>
        <dsp:cNvPr id="0" name=""/>
        <dsp:cNvSpPr/>
      </dsp:nvSpPr>
      <dsp:spPr>
        <a:xfrm>
          <a:off x="3399948" y="2422075"/>
          <a:ext cx="1107105" cy="45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496"/>
              </a:lnTo>
              <a:lnTo>
                <a:pt x="1107105" y="307496"/>
              </a:lnTo>
              <a:lnTo>
                <a:pt x="1107105" y="451224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FF4EF-FE21-4E53-BEBC-3C8FF18EDEFB}">
      <dsp:nvSpPr>
        <dsp:cNvPr id="0" name=""/>
        <dsp:cNvSpPr/>
      </dsp:nvSpPr>
      <dsp:spPr>
        <a:xfrm>
          <a:off x="2283379" y="2422075"/>
          <a:ext cx="1116569" cy="451224"/>
        </a:xfrm>
        <a:custGeom>
          <a:avLst/>
          <a:gdLst/>
          <a:ahLst/>
          <a:cxnLst/>
          <a:rect l="0" t="0" r="0" b="0"/>
          <a:pathLst>
            <a:path>
              <a:moveTo>
                <a:pt x="1116569" y="0"/>
              </a:moveTo>
              <a:lnTo>
                <a:pt x="1116569" y="307496"/>
              </a:lnTo>
              <a:lnTo>
                <a:pt x="0" y="307496"/>
              </a:lnTo>
              <a:lnTo>
                <a:pt x="0" y="451224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F3175-D016-48CE-864D-DC0A0A6E960F}">
      <dsp:nvSpPr>
        <dsp:cNvPr id="0" name=""/>
        <dsp:cNvSpPr/>
      </dsp:nvSpPr>
      <dsp:spPr>
        <a:xfrm>
          <a:off x="3399948" y="985656"/>
          <a:ext cx="1777880" cy="451224"/>
        </a:xfrm>
        <a:custGeom>
          <a:avLst/>
          <a:gdLst/>
          <a:ahLst/>
          <a:cxnLst/>
          <a:rect l="0" t="0" r="0" b="0"/>
          <a:pathLst>
            <a:path>
              <a:moveTo>
                <a:pt x="1777880" y="0"/>
              </a:moveTo>
              <a:lnTo>
                <a:pt x="1777880" y="307496"/>
              </a:lnTo>
              <a:lnTo>
                <a:pt x="0" y="307496"/>
              </a:lnTo>
              <a:lnTo>
                <a:pt x="0" y="45122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081D0-41C3-42B1-AAE1-1BC44D702BE5}">
      <dsp:nvSpPr>
        <dsp:cNvPr id="0" name=""/>
        <dsp:cNvSpPr/>
      </dsp:nvSpPr>
      <dsp:spPr>
        <a:xfrm>
          <a:off x="4402084" y="460"/>
          <a:ext cx="1551488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E7EC2B-B44E-4747-B1B0-16C60B232E5D}">
      <dsp:nvSpPr>
        <dsp:cNvPr id="0" name=""/>
        <dsp:cNvSpPr/>
      </dsp:nvSpPr>
      <dsp:spPr>
        <a:xfrm>
          <a:off x="4574472" y="16422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ЗНАНИЯ</a:t>
          </a:r>
          <a:endParaRPr lang="ru-RU" sz="2400" kern="1200" dirty="0"/>
        </a:p>
      </dsp:txBody>
      <dsp:txXfrm>
        <a:off x="4603327" y="193084"/>
        <a:ext cx="1493778" cy="927485"/>
      </dsp:txXfrm>
    </dsp:sp>
    <dsp:sp modelId="{E7BF2208-79A5-430D-8664-66962B2C5649}">
      <dsp:nvSpPr>
        <dsp:cNvPr id="0" name=""/>
        <dsp:cNvSpPr/>
      </dsp:nvSpPr>
      <dsp:spPr>
        <a:xfrm>
          <a:off x="2624203" y="1436880"/>
          <a:ext cx="1551488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E501295-2150-49A1-973F-E7394F6E38F7}">
      <dsp:nvSpPr>
        <dsp:cNvPr id="0" name=""/>
        <dsp:cNvSpPr/>
      </dsp:nvSpPr>
      <dsp:spPr>
        <a:xfrm>
          <a:off x="2796591" y="160064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ЯВНЫЕ</a:t>
          </a:r>
          <a:endParaRPr lang="ru-RU" sz="2000" kern="1200" dirty="0"/>
        </a:p>
      </dsp:txBody>
      <dsp:txXfrm>
        <a:off x="2825446" y="1629504"/>
        <a:ext cx="1493778" cy="927485"/>
      </dsp:txXfrm>
    </dsp:sp>
    <dsp:sp modelId="{E4986159-740B-4182-B9F2-80A11D068B58}">
      <dsp:nvSpPr>
        <dsp:cNvPr id="0" name=""/>
        <dsp:cNvSpPr/>
      </dsp:nvSpPr>
      <dsp:spPr>
        <a:xfrm>
          <a:off x="1441704" y="2873300"/>
          <a:ext cx="1683349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F0DBA9-E010-407E-8FB6-0B4E7530FC3C}">
      <dsp:nvSpPr>
        <dsp:cNvPr id="0" name=""/>
        <dsp:cNvSpPr/>
      </dsp:nvSpPr>
      <dsp:spPr>
        <a:xfrm>
          <a:off x="1614091" y="3037068"/>
          <a:ext cx="1683349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ФОРМАЛИЗОВАННЫЕ</a:t>
          </a:r>
          <a:endParaRPr lang="ru-RU" sz="1000" kern="1200" dirty="0"/>
        </a:p>
      </dsp:txBody>
      <dsp:txXfrm>
        <a:off x="1642946" y="3065923"/>
        <a:ext cx="1625639" cy="927485"/>
      </dsp:txXfrm>
    </dsp:sp>
    <dsp:sp modelId="{37CF6C16-99B9-4669-A445-3A484F31AD27}">
      <dsp:nvSpPr>
        <dsp:cNvPr id="0" name=""/>
        <dsp:cNvSpPr/>
      </dsp:nvSpPr>
      <dsp:spPr>
        <a:xfrm>
          <a:off x="3665378" y="2873300"/>
          <a:ext cx="1683349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C555C5-DBDA-42E1-B70E-557D82FB796E}">
      <dsp:nvSpPr>
        <dsp:cNvPr id="0" name=""/>
        <dsp:cNvSpPr/>
      </dsp:nvSpPr>
      <dsp:spPr>
        <a:xfrm>
          <a:off x="3837766" y="3037068"/>
          <a:ext cx="1683349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НЕФОРМАЛИЗОВАННЫЕ</a:t>
          </a:r>
          <a:endParaRPr lang="ru-RU" sz="1000" kern="1200" dirty="0"/>
        </a:p>
      </dsp:txBody>
      <dsp:txXfrm>
        <a:off x="3866621" y="3065923"/>
        <a:ext cx="1625639" cy="927485"/>
      </dsp:txXfrm>
    </dsp:sp>
    <dsp:sp modelId="{079130EF-31A4-4B02-B07D-16528F201DD6}">
      <dsp:nvSpPr>
        <dsp:cNvPr id="0" name=""/>
        <dsp:cNvSpPr/>
      </dsp:nvSpPr>
      <dsp:spPr>
        <a:xfrm>
          <a:off x="6195386" y="1436880"/>
          <a:ext cx="1551488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FAF055-6406-458A-9296-C852D9EB19BE}">
      <dsp:nvSpPr>
        <dsp:cNvPr id="0" name=""/>
        <dsp:cNvSpPr/>
      </dsp:nvSpPr>
      <dsp:spPr>
        <a:xfrm>
          <a:off x="6367774" y="160064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НЕЯВНЫЕ</a:t>
          </a:r>
          <a:endParaRPr lang="ru-RU" sz="2000" kern="1200" dirty="0"/>
        </a:p>
      </dsp:txBody>
      <dsp:txXfrm>
        <a:off x="6396629" y="1629504"/>
        <a:ext cx="1493778" cy="927485"/>
      </dsp:txXfrm>
    </dsp:sp>
    <dsp:sp modelId="{7B82CB88-884E-4431-B544-3A82FEE99C4B}">
      <dsp:nvSpPr>
        <dsp:cNvPr id="0" name=""/>
        <dsp:cNvSpPr/>
      </dsp:nvSpPr>
      <dsp:spPr>
        <a:xfrm>
          <a:off x="6129456" y="2873300"/>
          <a:ext cx="1683349" cy="985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09850B-42F8-4DBF-A364-B8EA4D681809}">
      <dsp:nvSpPr>
        <dsp:cNvPr id="0" name=""/>
        <dsp:cNvSpPr/>
      </dsp:nvSpPr>
      <dsp:spPr>
        <a:xfrm>
          <a:off x="6301843" y="3037068"/>
          <a:ext cx="1683349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/>
            <a:t>НЕФОРМАЛИЗОВАННЫЕ</a:t>
          </a:r>
          <a:endParaRPr lang="ru-RU" sz="1000" kern="1200" dirty="0"/>
        </a:p>
      </dsp:txBody>
      <dsp:txXfrm>
        <a:off x="6330698" y="3065923"/>
        <a:ext cx="1625639" cy="927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15C3C-3B2E-4330-BFD2-4E8A60D6B85C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42FDD-7730-4042-928C-0FFC3E0168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9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69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A573FB9-9DC9-4899-8FF1-5F2B1F868E82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33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359CCAC-BDD8-4A47-AFD2-C9B56A914A7B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33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CBAC95E-F794-4568-8E8B-85D1D6D4E5EA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34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9E896F74-C317-42E5-88EA-68502ABA21E0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34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49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3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D31CCA-04F6-4750-9182-DA82BC8561D1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 hangingPunct="1"/>
              <a:t>35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67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2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Клиентоориентированность</a:t>
            </a:r>
            <a:r>
              <a:rPr lang="ru-RU" dirty="0" smtClean="0"/>
              <a:t> – это «о потребностях» клиентов…</a:t>
            </a:r>
            <a:r>
              <a:rPr lang="ru-RU" baseline="0" dirty="0" smtClean="0"/>
              <a:t> Как же их понять, этих клиентов? И как узнать, чего они хотят НА САМОМ ДЕЛЕ?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76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Сервис – это продажа.</a:t>
            </a:r>
            <a:r>
              <a:rPr lang="ru-RU" baseline="0" dirty="0" smtClean="0"/>
              <a:t> Продажа услуги. А услуга имеет ценность в глазах клиента лишь в момент её оказания. Ни «до» (на этапе, собственно, «продажи» и заключения сделки/договора), ни «после», когда она «уже» оказана.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76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E6D443-D3FD-4BC9-9DF4-0B094819E046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38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19D7F69E-C9E9-457F-A4D8-102559B20947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38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81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 клиента ДВЕ ценности: деньги и время (которое, в свою</a:t>
            </a:r>
            <a:r>
              <a:rPr lang="ru-RU" baseline="0" dirty="0" smtClean="0"/>
              <a:t> очередь, как известно, деньги)</a:t>
            </a:r>
            <a:r>
              <a:rPr lang="ru-RU" dirty="0" smtClean="0"/>
              <a:t>. И мы можем помочь клиенту соблюсти этот, так</a:t>
            </a:r>
            <a:r>
              <a:rPr lang="ru-RU" baseline="0" dirty="0" smtClean="0"/>
              <a:t> необходимый ему, баланс – между затратами времени и денег на решение своих задач и затратами «только денег», когда он поручает решение своих задач нам. До тех пор, пока в глазах клиента его затраты при работе с нами ниже, чем без нас, до тех пор он и ценит нас и работает с нами. Невосполнимый фактор – время! А время, как известно – деньги! </a:t>
            </a:r>
            <a:r>
              <a:rPr lang="ru-RU" baseline="0" dirty="0" smtClean="0">
                <a:sym typeface="Wingdings" panose="05000000000000000000" pitchFamily="2" charset="2"/>
              </a:rPr>
              <a:t>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002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6D6D5C5-9673-4419-AB9A-AF3665DEB2EA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42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064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058256BD-3510-4ED4-8295-9D9143461D0D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42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37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же сделать прохождение этого цикла в развитии компетенций максимально быстрым и эффективным? Ответ – СУЗ!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867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7350" y="685800"/>
            <a:ext cx="6070600" cy="3416300"/>
          </a:xfrm>
          <a:ln/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smtClean="0">
                <a:latin typeface="Times New Roman" panose="02020603050405020304" pitchFamily="18" charset="0"/>
              </a:rPr>
              <a:t>Диссонанс может появиться по различным причинам: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из-за логического несоответствия;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«по причине культурных обычаев»;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в том случае, если индивидуальное мнение входит в состав более широкого мнения;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из-за несоответствия прошлого опыта c настоящей ситуацией.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Когнитивный диссонанс возникает из-за несоответствия двух «когниций» (или «знаний») индивида. Индивид, располагая информацией по какому-либо вопросу, бывает вынужден пренебречь ею при принятии некоторого решения. Как следствие, возникает несоответствие («диссонанс») между установками человека и его реальными поступками.</a:t>
            </a:r>
          </a:p>
          <a:p>
            <a:r>
              <a:rPr lang="ru-RU" altLang="ru-RU" smtClean="0">
                <a:latin typeface="Times New Roman" panose="02020603050405020304" pitchFamily="18" charset="0"/>
              </a:rPr>
              <a:t>В результате такого поведения происходит смена определенных (на которые ситуация так или иначе влияет) установок человека, а оправдать это изменение можно исходя из того, что человеку жизненно необходимо поддерживать согласованность своих знаний.</a:t>
            </a:r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322957-AD3B-4264-9612-160BC8A413F7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57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90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«Дружба начинается с улыбки!» </a:t>
            </a:r>
            <a:r>
              <a:rPr lang="en-US" dirty="0" smtClean="0"/>
              <a:t>©</a:t>
            </a:r>
            <a:r>
              <a:rPr lang="ru-RU" dirty="0" smtClean="0"/>
              <a:t> Крошка Енот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88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Inspired</a:t>
            </a:r>
            <a:r>
              <a:rPr lang="en-US" baseline="0" dirty="0" smtClean="0"/>
              <a:t> by IPS </a:t>
            </a:r>
            <a:r>
              <a:rPr lang="ru-RU" baseline="0" dirty="0" smtClean="0"/>
              <a:t>«3-П»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2D42FDD-7730-4042-928C-0FFC3E0168BB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625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B93089-A01B-4745-998B-2E6C78773395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72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167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4BDEA10-B35B-4617-8110-5F08B23F7B79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16740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75FACAF7-ABD8-4055-9265-7173AA82642E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1674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EFDC01DB-7CD3-4FEB-A4B2-CAA6F02F1B02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1674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03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из Интернет</a:t>
            </a:r>
            <a:r>
              <a:rPr lang="ru-RU" baseline="0" dirty="0" smtClean="0"/>
              <a:t>: </a:t>
            </a:r>
            <a:r>
              <a:rPr lang="ru-RU" baseline="0" dirty="0" err="1" smtClean="0"/>
              <a:t>майнд-мэп</a:t>
            </a:r>
            <a:r>
              <a:rPr lang="ru-RU" baseline="0" dirty="0" smtClean="0"/>
              <a:t> по книжке Р. </a:t>
            </a:r>
            <a:r>
              <a:rPr lang="ru-RU" baseline="0" dirty="0" err="1" smtClean="0"/>
              <a:t>Брэнсона</a:t>
            </a:r>
            <a:r>
              <a:rPr lang="ru-RU" baseline="0" dirty="0" smtClean="0"/>
              <a:t> «К чёрту всё! Берись и делай!» – найти ссылку на оригинальный пост!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265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9FF01BB-4108-436E-A144-507CE21E1DC0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74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08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9858A985-89B1-4B28-B8A0-9F0DA217A523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74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0836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B0D96FC-F793-460B-AB80-97CE29289DB3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74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083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0BADEFFE-BCF3-4AE8-9DF4-2CF19B903184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74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083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06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05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2C59EE-34E0-44FF-A213-B6B0463F9473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79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49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441FB00-4F62-450B-9E9A-974CECBFBF06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79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493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890F5BD2-C3B1-4F26-AD06-C02EEAEF7B1B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79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493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15685DC7-4D60-4FBA-BFED-AE1A959FEC58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79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493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ru-RU" altLang="ru-RU" dirty="0" smtClean="0">
                <a:latin typeface="Times New Roman" panose="02020603050405020304" pitchFamily="18" charset="0"/>
              </a:rPr>
              <a:t>…«хорошо забытые старые» инструменты управления знаниями в организациях!</a:t>
            </a:r>
          </a:p>
        </p:txBody>
      </p:sp>
    </p:spTree>
    <p:extLst>
      <p:ext uri="{BB962C8B-B14F-4D97-AF65-F5344CB8AC3E}">
        <p14:creationId xmlns:p14="http://schemas.microsoft.com/office/powerpoint/2010/main" val="3264508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C03127-94B5-4D15-8FF1-EAEC51CBD13D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81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90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AAE299FD-813E-4BC9-8A6C-9E5C0C25A585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81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9028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73A8BDA-21A4-4660-B1C7-3AD73AE4CAB1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81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902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13D1B394-0D44-407D-B2D2-06D5BC6E436B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81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2903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3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18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FBF480-B3F6-4E0B-9261-07ABBDFFC316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82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10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BB11188E-34B1-4CC9-9D4B-0A0D0C853C52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1076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5CFDA9B2-14AD-4B60-8E42-4DA57452DBE1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107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612C6048-C03E-48BB-AFC3-9A7DADDFA8DC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107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9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3B5428-3576-4FC9-A04C-30F068B4DD7B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83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FB1A5D5A-5F66-4F79-A704-7BAAF0F08014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83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3124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BAB45057-8844-4550-A8F0-0B833ED64FAB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83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312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EF6F7BAA-CDA3-4027-A378-EDEAC16040DE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83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3312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9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5075D16E-0704-461A-82AE-B73C2DE9C3D0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88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4387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EFEAF7A6-E9BC-4D1A-ADBC-EFE1063EAFB1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88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4388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9F5FBD93-C87E-4EE4-8C41-21F7D3031268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88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4389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540C6D67-1E58-4DC8-B36A-4AE610AE1F63}" type="slidenum">
              <a:rPr lang="en-GB" altLang="ru-RU" sz="1200">
                <a:solidFill>
                  <a:srgbClr val="000000"/>
                </a:solidFill>
              </a:rPr>
              <a:pPr algn="r" eaLnBrk="1" hangingPunct="1">
                <a:buSzPct val="100000"/>
              </a:pPr>
              <a:t>88</a:t>
            </a:fld>
            <a:endParaRPr lang="en-GB" altLang="ru-RU" sz="1200">
              <a:solidFill>
                <a:srgbClr val="000000"/>
              </a:solidFill>
            </a:endParaRPr>
          </a:p>
        </p:txBody>
      </p:sp>
      <p:sp>
        <p:nvSpPr>
          <p:cNvPr id="144390" name="Text Box 5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4391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4392" name="Text Box 7"/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4393" name="Text Box 8"/>
          <p:cNvSpPr txBox="1">
            <a:spLocks noChangeArrowheads="1"/>
          </p:cNvSpPr>
          <p:nvPr/>
        </p:nvSpPr>
        <p:spPr bwMode="auto">
          <a:xfrm>
            <a:off x="1146175" y="687388"/>
            <a:ext cx="4567238" cy="34258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4394" name="Rectangle 9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336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Управляйте знаниями</a:t>
            </a:r>
            <a:r>
              <a:rPr lang="ru-RU" baseline="0" dirty="0" smtClean="0"/>
              <a:t> – развивайте компетенции! </a:t>
            </a:r>
            <a:r>
              <a:rPr lang="ru-RU" dirty="0" smtClean="0"/>
              <a:t>И тогда в корзинке</a:t>
            </a:r>
            <a:r>
              <a:rPr lang="ru-RU" baseline="0" dirty="0" smtClean="0"/>
              <a:t> всегда будет «капуста»! </a:t>
            </a:r>
            <a:r>
              <a:rPr lang="ru-RU" baseline="0" dirty="0" smtClean="0">
                <a:sym typeface="Wingdings" panose="05000000000000000000" pitchFamily="2" charset="2"/>
              </a:rPr>
              <a:t> Ну, по крайней мере, какая-то «зелень» точно будет!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07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82124C82-5616-41D3-942C-2FF348D30AE2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90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6435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55C3A792-FBB4-4B90-831F-976475B8C778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90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6436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2B95753-AED3-49E1-9022-CA56EE2C311D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90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146437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144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710461-9810-424D-BE22-849581C33517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22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04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81A4F3DE-D16B-445F-99E1-7B7FCEE60026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22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AE321E55-A8F1-4752-89AD-FF06C71B19C7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22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048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A0CCC121-0EBF-47F2-B4E8-9CC83938DEBD}" type="slidenum">
              <a:rPr lang="en-GB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22</a:t>
            </a:fld>
            <a:endParaRPr lang="en-GB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72C5733F-1FB5-4E61-91D7-6F538FEBDD70}" type="slidenum">
              <a:rPr lang="en-GB" altLang="ru-RU" sz="1200">
                <a:solidFill>
                  <a:srgbClr val="000000"/>
                </a:solidFill>
              </a:rPr>
              <a:pPr algn="r" eaLnBrk="1" hangingPunct="1">
                <a:buSzPct val="100000"/>
              </a:pPr>
              <a:t>22</a:t>
            </a:fld>
            <a:endParaRPr lang="en-GB" altLang="ru-RU" sz="1200">
              <a:solidFill>
                <a:srgbClr val="000000"/>
              </a:solidFill>
            </a:endParaRPr>
          </a:p>
        </p:txBody>
      </p:sp>
      <p:sp>
        <p:nvSpPr>
          <p:cNvPr id="20487" name="Text Box 5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488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489" name="Text Box 7"/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490" name="Text Box 8"/>
          <p:cNvSpPr txBox="1">
            <a:spLocks noChangeArrowheads="1"/>
          </p:cNvSpPr>
          <p:nvPr/>
        </p:nvSpPr>
        <p:spPr bwMode="auto">
          <a:xfrm>
            <a:off x="1146175" y="685800"/>
            <a:ext cx="4567238" cy="34258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491" name="Rectangle 9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53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E6D443-D3FD-4BC9-9DF4-0B094819E046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23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19D7F69E-C9E9-457F-A4D8-102559B20947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23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5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F3F6CA6-5D02-46DE-AE23-875AA780292D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28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75362" cy="34178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4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5702F3-F143-413F-B132-CBEA3B074611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29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75362" cy="34178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5288" cy="41036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3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2FDD-7730-4042-928C-0FFC3E0168B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61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4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A573FB9-9DC9-4899-8FF1-5F2B1F868E82}" type="slidenum">
              <a:rPr lang="de-DE" altLang="ru-RU" sz="1200" smtClean="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/>
              <a:t>32</a:t>
            </a:fld>
            <a:endParaRPr lang="de-DE" altLang="ru-RU" sz="1200" smtClean="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fld id="{2359CCAC-BDD8-4A47-AFD2-C9B56A914A7B}" type="slidenum">
              <a:rPr lang="de-DE" altLang="ru-RU" sz="12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algn="r" eaLnBrk="1" hangingPunct="1">
                <a:buSzPct val="100000"/>
              </a:pPr>
              <a:t>32</a:t>
            </a:fld>
            <a:endParaRPr lang="de-DE" altLang="ru-RU" sz="1200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7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Фон титульного слайда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ctrTitle" hasCustomPrompt="1"/>
          </p:nvPr>
        </p:nvSpPr>
        <p:spPr>
          <a:xfrm>
            <a:off x="914400" y="775759"/>
            <a:ext cx="10363200" cy="1738933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ru-RU" dirty="0" smtClean="0"/>
              <a:t>Название</a:t>
            </a:r>
            <a:br>
              <a:rPr lang="ru-RU" dirty="0" smtClean="0"/>
            </a:br>
            <a:r>
              <a:rPr lang="ru-RU" dirty="0" smtClean="0"/>
              <a:t>доклада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14400" y="2514693"/>
            <a:ext cx="8534400" cy="82059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Имя Фамилия (Компания)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66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8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82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3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5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84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8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0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84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51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3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Фон слайда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tx1"/>
                </a:solidFill>
              </a:defRPr>
            </a:lvl1pPr>
          </a:lstStyle>
          <a:p>
            <a:fld id="{09773854-696D-F441-909B-E2680A1F325B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8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5%D0%B2%D1%80%D0%BE%D0%BF%D0%B5%D0%B9%D1%81%D0%BA%D0%B8%D0%B9_%D1%81%D0%BE%D1%8E%D0%B7" TargetMode="External"/><Relationship Id="rId13" Type="http://schemas.openxmlformats.org/officeDocument/2006/relationships/hyperlink" Target="https://ru.wikipedia.org/wiki/%D0%A1%D0%BE%D1%86%D0%B8%D0%BE%D0%BB%D0%BE%D0%B3%D0%B8%D1%8F" TargetMode="External"/><Relationship Id="rId18" Type="http://schemas.openxmlformats.org/officeDocument/2006/relationships/hyperlink" Target="https://ru.wikipedia.org/wiki/%D0%A0%D0%B5%D1%81%D0%BF%D1%83%D0%B1%D0%BB%D0%B8%D0%BA%D0%B0_%D0%9A%D0%BE%D1%80%D0%B5%D1%8F" TargetMode="External"/><Relationship Id="rId3" Type="http://schemas.openxmlformats.org/officeDocument/2006/relationships/hyperlink" Target="https://ru.wikipedia.org/wiki/%D0%9F%D0%BE%D1%81%D1%82%D0%B8%D0%BD%D0%B4%D1%83%D1%81%D1%82%D1%80%D0%B8%D0%B0%D0%BB%D1%8C%D0%BD%D0%BE%D0%B5_%D0%BE%D0%B1%D1%89%D0%B5%D1%81%D1%82%D0%B2%D0%BE" TargetMode="External"/><Relationship Id="rId21" Type="http://schemas.openxmlformats.org/officeDocument/2006/relationships/hyperlink" Target="https://ru.wikipedia.org/wiki/%D0%AD%D0%BA%D0%BE%D0%BD%D0%BE%D0%BC%D0%B8%D0%BA%D0%B0_%D0%B7%D0%BD%D0%B0%D0%BD%D0%B8%D0%B9#cite_note-1" TargetMode="External"/><Relationship Id="rId7" Type="http://schemas.openxmlformats.org/officeDocument/2006/relationships/hyperlink" Target="https://ru.wikipedia.org/wiki/%D0%A1%D0%BE%D0%B5%D0%B4%D0%B8%D0%BD%D1%91%D0%BD%D0%BD%D1%8B%D0%B5_%D0%A8%D1%82%D0%B0%D1%82%D1%8B_%D0%90%D0%BC%D0%B5%D1%80%D0%B8%D0%BA%D0%B8" TargetMode="External"/><Relationship Id="rId12" Type="http://schemas.openxmlformats.org/officeDocument/2006/relationships/hyperlink" Target="https://ru.wikipedia.org/wiki/%D0%98%D0%BD%D0%BD%D0%BE%D0%B2%D0%B0%D1%86%D0%B8%D0%B8" TargetMode="External"/><Relationship Id="rId17" Type="http://schemas.openxmlformats.org/officeDocument/2006/relationships/hyperlink" Target="https://ru.wikipedia.org/wiki/%D0%92%D0%B5%D0%BB%D0%B8%D0%BA%D0%BE%D0%B1%D1%80%D0%B8%D1%82%D0%B0%D0%BD%D0%B8%D1%8F" TargetMode="External"/><Relationship Id="rId2" Type="http://schemas.openxmlformats.org/officeDocument/2006/relationships/hyperlink" Target="https://ru.wikipedia.org/wiki/%D0%97%D0%BD%D0%B0%D0%BD%D0%B8%D0%B5" TargetMode="External"/><Relationship Id="rId16" Type="http://schemas.openxmlformats.org/officeDocument/2006/relationships/hyperlink" Target="https://ru.wikipedia.org/wiki/%D0%93%D0%B5%D1%80%D0%BC%D0%B0%D0%BD%D0%B8%D1%8F" TargetMode="External"/><Relationship Id="rId20" Type="http://schemas.openxmlformats.org/officeDocument/2006/relationships/hyperlink" Target="https://ru.wikipedia.org/wiki/%D0%A0%D0%B0%D0%B7%D0%B2%D0%B8%D1%82%D1%8B%D0%B5_%D1%81%D1%82%D1%80%D0%B0%D0%BD%D1%8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E%D0%B1%D1%89%D0%B5%D1%81%D1%82%D0%B2%D0%BE_%D0%B7%D0%BD%D0%B0%D0%BD%D0%B8%D1%8F" TargetMode="External"/><Relationship Id="rId11" Type="http://schemas.openxmlformats.org/officeDocument/2006/relationships/hyperlink" Target="https://ru.wikipedia.org/wiki/%D0%92%D1%8B%D1%81%D0%BE%D0%BA%D0%B8%D0%B5_%D1%82%D0%B5%D1%85%D0%BD%D0%BE%D0%BB%D0%BE%D0%B3%D0%B8%D0%B8" TargetMode="External"/><Relationship Id="rId5" Type="http://schemas.openxmlformats.org/officeDocument/2006/relationships/hyperlink" Target="https://ru.wikipedia.org/wiki/%D0%98%D0%BD%D1%84%D0%BE%D1%80%D0%BC%D0%B0%D1%86%D0%B8%D0%BE%D0%BD%D0%BD%D0%BE%D0%B5_%D0%BE%D0%B1%D1%89%D0%B5%D1%81%D1%82%D0%B2%D0%BE" TargetMode="External"/><Relationship Id="rId15" Type="http://schemas.openxmlformats.org/officeDocument/2006/relationships/hyperlink" Target="https://ru.wikipedia.org/wiki/%D0%A1%D0%A8%D0%90" TargetMode="External"/><Relationship Id="rId23" Type="http://schemas.openxmlformats.org/officeDocument/2006/relationships/hyperlink" Target="https://ru.wikipedia.org/wiki/%D0%A1%D0%BE%D1%86%D0%B8%D0%B0%D0%BB%D1%8C%D0%BD%D1%8B%D0%B9_%D0%BA%D0%B0%D0%BF%D0%B8%D1%82%D0%B0%D0%BB" TargetMode="External"/><Relationship Id="rId10" Type="http://schemas.openxmlformats.org/officeDocument/2006/relationships/hyperlink" Target="https://ru.wikipedia.org/wiki/%D0%9A%D0%B0%D1%87%D0%B5%D1%81%D1%82%D0%B2%D0%BE_%D0%B6%D0%B8%D0%B7%D0%BD%D0%B8" TargetMode="External"/><Relationship Id="rId19" Type="http://schemas.openxmlformats.org/officeDocument/2006/relationships/hyperlink" Target="https://ru.wikipedia.org/wiki/%D0%AF%D0%BF%D0%BE%D0%BD%D0%B8%D1%8F" TargetMode="External"/><Relationship Id="rId4" Type="http://schemas.openxmlformats.org/officeDocument/2006/relationships/hyperlink" Target="https://ru.wikipedia.org/wiki/%D0%98%D0%BD%D0%BD%D0%BE%D0%B2%D0%B0%D1%86%D0%B8%D0%BE%D0%BD%D0%BD%D0%B0%D1%8F_%D1%8D%D0%BA%D0%BE%D0%BD%D0%BE%D0%BC%D0%B8%D0%BA%D0%B0" TargetMode="External"/><Relationship Id="rId9" Type="http://schemas.openxmlformats.org/officeDocument/2006/relationships/hyperlink" Target="https://ru.wikipedia.org/wiki/%D0%A1%D0%B8%D0%BD%D0%BE%D0%BD%D0%B8%D0%BC" TargetMode="External"/><Relationship Id="rId14" Type="http://schemas.openxmlformats.org/officeDocument/2006/relationships/hyperlink" Target="https://ru.wikipedia.org/wiki/%D0%9F%D0%BE%D1%81%D1%82%D0%B8%D0%BD%D0%B4%D1%83%D1%81%D1%82%D1%80%D0%B8%D0%B0%D0%BB%D1%8C%D0%BD%D0%B0%D1%8F_%D1%8D%D0%BA%D0%BE%D0%BD%D0%BE%D0%BC%D0%B8%D0%BA%D0%B0" TargetMode="External"/><Relationship Id="rId22" Type="http://schemas.openxmlformats.org/officeDocument/2006/relationships/hyperlink" Target="https://ru.wikipedia.org/wiki/%D0%A7%D0%B5%D0%BB%D0%BE%D0%B2%D0%B5%D1%87%D0%B5%D1%81%D0%BA%D0%B8%D0%B9_%D0%BA%D0%B0%D0%BF%D0%B8%D1%82%D0%B0%D0%BB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1%80%D0%B5%D0%BF%D0%BE%D0%B4%D0%B0%D0%B2%D0%B0%D1%82%D0%B5%D0%BB%D1%8C" TargetMode="External"/><Relationship Id="rId3" Type="http://schemas.openxmlformats.org/officeDocument/2006/relationships/hyperlink" Target="https://ru.wikipedia.org/wiki/%D0%98%D0%BD%D1%82%D0%B5%D0%BB%D0%BB%D0%B5%D0%BA%D1%82" TargetMode="External"/><Relationship Id="rId7" Type="http://schemas.openxmlformats.org/officeDocument/2006/relationships/hyperlink" Target="https://ru.wikipedia.org/wiki/%D0%90%D0%BD%D0%B0%D0%BB%D0%B8%D1%82%D0%B8%D0%BA" TargetMode="Externa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F%D1%80%D0%BE%D0%B3%D1%80%D0%B0%D0%BC%D0%BC%D0%B8%D1%81%D1%82" TargetMode="External"/><Relationship Id="rId11" Type="http://schemas.openxmlformats.org/officeDocument/2006/relationships/hyperlink" Target="https://ru.wikipedia.org/wiki/%D0%94%D1%80%D1%83%D0%BA%D0%B5%D1%80,_%D0%9F%D0%B8%D1%82%D0%B5%D1%80_%D0%A4%D0%B5%D1%80%D0%B4%D0%B8%D0%BD%D0%B0%D0%BD%D0%B4" TargetMode="External"/><Relationship Id="rId5" Type="http://schemas.openxmlformats.org/officeDocument/2006/relationships/hyperlink" Target="https://ru.wikipedia.org/wiki/%D0%98%D0%BD%D1%84%D0%BE%D1%80%D0%BC%D0%B0%D1%86%D0%B8%D0%BE%D0%BD%D0%BD%D1%8B%D0%B5_%D1%82%D0%B5%D1%85%D0%BD%D0%BE%D0%BB%D0%BE%D0%B3%D0%B8%D0%B8" TargetMode="External"/><Relationship Id="rId10" Type="http://schemas.openxmlformats.org/officeDocument/2006/relationships/hyperlink" Target="https://ru.wikipedia.org/wiki/%D0%98%D0%BD%D1%84%D0%BE%D1%80%D0%BC%D0%B0%D1%86%D0%B8%D0%BE%D0%BD%D0%BD%D1%8B%D0%B9_%D1%80%D0%B0%D0%B1%D0%BE%D1%82%D0%BD%D0%B8%D0%BA#cite_note-1" TargetMode="External"/><Relationship Id="rId4" Type="http://schemas.openxmlformats.org/officeDocument/2006/relationships/hyperlink" Target="https://ru.wikipedia.org/wiki/%D0%A2%D1%80%D1%83%D0%B4" TargetMode="External"/><Relationship Id="rId9" Type="http://schemas.openxmlformats.org/officeDocument/2006/relationships/hyperlink" Target="https://ru.wikipedia.org/wiki/%D0%A1%D1%82%D1%83%D0%B4%D0%B5%D0%BD%D1%8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0;&#1086;&#1084;&#1087;&#1077;&#1090;&#1077;&#1085;&#1090;&#1085;&#1086;&#1089;&#1090;&#1100;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denis.volkov@mail.r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312338"/>
            <a:ext cx="10363200" cy="2484909"/>
          </a:xfrm>
        </p:spPr>
        <p:txBody>
          <a:bodyPr>
            <a:normAutofit/>
          </a:bodyPr>
          <a:lstStyle/>
          <a:p>
            <a:r>
              <a:rPr lang="ru-RU" sz="4800" dirty="0"/>
              <a:t>Чему и как учить 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ru-RU" sz="4800" dirty="0"/>
              <a:t>будущих и настоящих 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knowledge workers?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0" y="2833367"/>
            <a:ext cx="8534400" cy="1077101"/>
          </a:xfrm>
        </p:spPr>
        <p:txBody>
          <a:bodyPr>
            <a:normAutofit fontScale="92500" lnSpcReduction="10000"/>
          </a:bodyPr>
          <a:lstStyle/>
          <a:p>
            <a:r>
              <a:rPr lang="ru-RU" sz="4000" dirty="0"/>
              <a:t>Денис Волков</a:t>
            </a:r>
          </a:p>
          <a:p>
            <a:r>
              <a:rPr lang="ru-RU" sz="2800" dirty="0"/>
              <a:t>26 апреля 2019 г.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685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«знание» в контексте экономики знаний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08" y="1890721"/>
            <a:ext cx="6867143" cy="429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50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Шутки в сторону</a:t>
            </a:r>
            <a:br>
              <a:rPr lang="ru-RU" dirty="0" smtClean="0"/>
            </a:br>
            <a:r>
              <a:rPr lang="ru-RU" dirty="0" smtClean="0"/>
              <a:t>Реалии «новой экономики»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5610"/>
          </a:xfrm>
        </p:spPr>
        <p:txBody>
          <a:bodyPr>
            <a:noAutofit/>
          </a:bodyPr>
          <a:lstStyle/>
          <a:p>
            <a:r>
              <a:rPr lang="ru-RU" sz="1300" b="1" dirty="0"/>
              <a:t>Экономика </a:t>
            </a:r>
            <a:r>
              <a:rPr lang="ru-RU" sz="1300" b="1" dirty="0">
                <a:hlinkClick r:id="rId2" tooltip="Знание"/>
              </a:rPr>
              <a:t>знаний</a:t>
            </a:r>
            <a:r>
              <a:rPr lang="ru-RU" sz="1300" dirty="0"/>
              <a:t> — высший этап развития </a:t>
            </a:r>
            <a:r>
              <a:rPr lang="ru-RU" sz="1300" dirty="0">
                <a:hlinkClick r:id="rId3" tooltip="Постиндустриальное общество"/>
              </a:rPr>
              <a:t>постиндустриальной</a:t>
            </a:r>
            <a:r>
              <a:rPr lang="ru-RU" sz="1300" dirty="0"/>
              <a:t> экономики и </a:t>
            </a:r>
            <a:r>
              <a:rPr lang="ru-RU" sz="1300" dirty="0">
                <a:hlinkClick r:id="rId4" tooltip="Инновационная экономика"/>
              </a:rPr>
              <a:t>инновационной экономики</a:t>
            </a:r>
            <a:r>
              <a:rPr lang="ru-RU" sz="1300" dirty="0"/>
              <a:t>, для которой характерны </a:t>
            </a:r>
            <a:r>
              <a:rPr lang="ru-RU" sz="1300" dirty="0">
                <a:hlinkClick r:id="rId5" tooltip="Информационное общество"/>
              </a:rPr>
              <a:t>информационное общество</a:t>
            </a:r>
            <a:r>
              <a:rPr lang="ru-RU" sz="1300" dirty="0"/>
              <a:t> или </a:t>
            </a:r>
            <a:r>
              <a:rPr lang="ru-RU" sz="1300" dirty="0">
                <a:hlinkClick r:id="rId6" tooltip="Общество знания"/>
              </a:rPr>
              <a:t>общество знаний</a:t>
            </a:r>
            <a:r>
              <a:rPr lang="ru-RU" sz="1300" dirty="0"/>
              <a:t>; также — следующий этап большого развития экономики и общества передовых стран мира. Пока экономику знаний создали </a:t>
            </a:r>
            <a:r>
              <a:rPr lang="ru-RU" sz="1300" dirty="0">
                <a:hlinkClick r:id="rId7" tooltip="Соединённые Штаты Америки"/>
              </a:rPr>
              <a:t>США</a:t>
            </a:r>
            <a:r>
              <a:rPr lang="ru-RU" sz="1300" dirty="0"/>
              <a:t> и частично </a:t>
            </a:r>
            <a:r>
              <a:rPr lang="ru-RU" sz="1300" dirty="0">
                <a:hlinkClick r:id="rId8" tooltip="Европейский союз"/>
              </a:rPr>
              <a:t>ЕС</a:t>
            </a:r>
            <a:r>
              <a:rPr lang="ru-RU" sz="1300" dirty="0"/>
              <a:t>.</a:t>
            </a:r>
          </a:p>
          <a:p>
            <a:r>
              <a:rPr lang="ru-RU" sz="1300" dirty="0"/>
              <a:t>Часто термин </a:t>
            </a:r>
            <a:r>
              <a:rPr lang="ru-RU" sz="1300" i="1" dirty="0"/>
              <a:t>экономика знаний</a:t>
            </a:r>
            <a:r>
              <a:rPr lang="ru-RU" sz="1300" dirty="0"/>
              <a:t> используют как </a:t>
            </a:r>
            <a:r>
              <a:rPr lang="ru-RU" sz="1300" dirty="0">
                <a:hlinkClick r:id="rId9" tooltip="Синоним"/>
              </a:rPr>
              <a:t>синоним</a:t>
            </a:r>
            <a:r>
              <a:rPr lang="ru-RU" sz="1300" dirty="0"/>
              <a:t> инновационной экономики. Однако экономика знаний — высший этап развития инновационной экономики и является базой, фундаментом </a:t>
            </a:r>
            <a:r>
              <a:rPr lang="ru-RU" sz="1300" i="1" dirty="0"/>
              <a:t>общества знаний</a:t>
            </a:r>
            <a:r>
              <a:rPr lang="ru-RU" sz="1300" dirty="0"/>
              <a:t> или информационного общества.</a:t>
            </a:r>
          </a:p>
          <a:p>
            <a:r>
              <a:rPr lang="ru-RU" sz="1300" dirty="0"/>
              <a:t>Экономика знаний — экономика, где основными факторами развития являются знания и человеческий капитал. Процесс развития такой экономики заключен в повышении качества человеческого капитала, в повышении </a:t>
            </a:r>
            <a:r>
              <a:rPr lang="ru-RU" sz="1300" dirty="0">
                <a:hlinkClick r:id="rId10" tooltip="Качество жизни"/>
              </a:rPr>
              <a:t>качества жизни</a:t>
            </a:r>
            <a:r>
              <a:rPr lang="ru-RU" sz="1300" dirty="0"/>
              <a:t>, в </a:t>
            </a:r>
            <a:r>
              <a:rPr lang="ru-RU" sz="1300" dirty="0">
                <a:hlinkClick r:id="rId2" tooltip="Знание"/>
              </a:rPr>
              <a:t>производстве знаний</a:t>
            </a:r>
            <a:r>
              <a:rPr lang="ru-RU" sz="1300" dirty="0"/>
              <a:t> </a:t>
            </a:r>
            <a:r>
              <a:rPr lang="ru-RU" sz="1300" dirty="0">
                <a:hlinkClick r:id="rId11" tooltip="Высокие технологии"/>
              </a:rPr>
              <a:t>высоких технологий</a:t>
            </a:r>
            <a:r>
              <a:rPr lang="ru-RU" sz="1300" dirty="0"/>
              <a:t>, </a:t>
            </a:r>
            <a:r>
              <a:rPr lang="ru-RU" sz="1300" dirty="0">
                <a:hlinkClick r:id="rId12" tooltip="Инновации"/>
              </a:rPr>
              <a:t>инноваций</a:t>
            </a:r>
            <a:r>
              <a:rPr lang="ru-RU" sz="1300" dirty="0"/>
              <a:t> и высококачественных услуг.</a:t>
            </a:r>
          </a:p>
          <a:p>
            <a:r>
              <a:rPr lang="ru-RU" sz="1300" dirty="0"/>
              <a:t>В </a:t>
            </a:r>
            <a:r>
              <a:rPr lang="ru-RU" sz="1300" dirty="0">
                <a:hlinkClick r:id="rId13" tooltip="Социология"/>
              </a:rPr>
              <a:t>социологии</a:t>
            </a:r>
            <a:r>
              <a:rPr lang="ru-RU" sz="1300" dirty="0"/>
              <a:t>: экономика ежедневной технологической революции. </a:t>
            </a:r>
            <a:br>
              <a:rPr lang="ru-RU" sz="1300" dirty="0"/>
            </a:br>
            <a:r>
              <a:rPr lang="ru-RU" sz="1300" dirty="0"/>
              <a:t>Экономика знаний — высший этап развития </a:t>
            </a:r>
            <a:r>
              <a:rPr lang="ru-RU" sz="1300" dirty="0">
                <a:hlinkClick r:id="rId14" tooltip="Постиндустриальная экономика"/>
              </a:rPr>
              <a:t>постиндустриальной экономики</a:t>
            </a:r>
            <a:r>
              <a:rPr lang="ru-RU" sz="1300" dirty="0"/>
              <a:t> и инновационной экономики, а потому в наибольшей степени характерна для самых развитых стран таких как: </a:t>
            </a:r>
            <a:r>
              <a:rPr lang="ru-RU" sz="1300" dirty="0">
                <a:hlinkClick r:id="rId15" tooltip="США"/>
              </a:rPr>
              <a:t>США</a:t>
            </a:r>
            <a:r>
              <a:rPr lang="ru-RU" sz="1300" dirty="0"/>
              <a:t>, </a:t>
            </a:r>
            <a:r>
              <a:rPr lang="ru-RU" sz="1300" dirty="0">
                <a:hlinkClick r:id="rId16" tooltip="Германия"/>
              </a:rPr>
              <a:t>Германия</a:t>
            </a:r>
            <a:r>
              <a:rPr lang="ru-RU" sz="1300" dirty="0"/>
              <a:t>, </a:t>
            </a:r>
            <a:r>
              <a:rPr lang="ru-RU" sz="1300" dirty="0">
                <a:hlinkClick r:id="rId17" tooltip="Великобритания"/>
              </a:rPr>
              <a:t>Великобритания</a:t>
            </a:r>
            <a:r>
              <a:rPr lang="ru-RU" sz="1300" dirty="0"/>
              <a:t>, </a:t>
            </a:r>
            <a:r>
              <a:rPr lang="ru-RU" sz="1300" dirty="0">
                <a:hlinkClick r:id="rId18" tooltip="Республика Корея"/>
              </a:rPr>
              <a:t>Республика Корея</a:t>
            </a:r>
            <a:r>
              <a:rPr lang="ru-RU" sz="1300" dirty="0"/>
              <a:t> и </a:t>
            </a:r>
            <a:r>
              <a:rPr lang="ru-RU" sz="1300" dirty="0">
                <a:hlinkClick r:id="rId19" tooltip="Япония"/>
              </a:rPr>
              <a:t>Япония</a:t>
            </a:r>
            <a:r>
              <a:rPr lang="ru-RU" sz="1300" dirty="0"/>
              <a:t>.</a:t>
            </a:r>
          </a:p>
          <a:p>
            <a:r>
              <a:rPr lang="ru-RU" sz="1300" dirty="0"/>
              <a:t>Существуют в литературе и другие определения развитых и будущих обществ и экономик.</a:t>
            </a:r>
          </a:p>
          <a:p>
            <a:r>
              <a:rPr lang="ru-RU" sz="1300" dirty="0"/>
              <a:t>Сегодня производство знаний и </a:t>
            </a:r>
            <a:r>
              <a:rPr lang="ru-RU" sz="1300" dirty="0">
                <a:hlinkClick r:id="rId11" tooltip="Высокие технологии"/>
              </a:rPr>
              <a:t>высоких технологий</a:t>
            </a:r>
            <a:r>
              <a:rPr lang="ru-RU" sz="1300" dirty="0"/>
              <a:t> служит основным источником роста экономики в </a:t>
            </a:r>
            <a:r>
              <a:rPr lang="ru-RU" sz="1300" dirty="0">
                <a:hlinkClick r:id="rId20" tooltip="Развитые страны"/>
              </a:rPr>
              <a:t>развитых странах</a:t>
            </a:r>
            <a:r>
              <a:rPr lang="ru-RU" sz="1300" dirty="0"/>
              <a:t>.</a:t>
            </a:r>
            <a:r>
              <a:rPr lang="ru-RU" sz="1300" baseline="30000" dirty="0">
                <a:hlinkClick r:id="rId21"/>
              </a:rPr>
              <a:t>[1]</a:t>
            </a:r>
            <a:endParaRPr lang="ru-RU" sz="1300" dirty="0"/>
          </a:p>
          <a:p>
            <a:r>
              <a:rPr lang="ru-RU" sz="1300" dirty="0"/>
              <a:t>Главным фактором формирования и развития экономики знаний является </a:t>
            </a:r>
            <a:r>
              <a:rPr lang="ru-RU" sz="1300" dirty="0">
                <a:hlinkClick r:id="rId22" tooltip="Человеческий капитал"/>
              </a:rPr>
              <a:t>человеческий капитал</a:t>
            </a:r>
            <a:r>
              <a:rPr lang="ru-RU" sz="1300" dirty="0"/>
              <a:t>. Одновременно необходим достаточно высокий уровень развития </a:t>
            </a:r>
            <a:r>
              <a:rPr lang="ru-RU" sz="1300" dirty="0">
                <a:hlinkClick r:id="rId23" tooltip="Социальный капитал"/>
              </a:rPr>
              <a:t>социального капитала</a:t>
            </a:r>
            <a:r>
              <a:rPr lang="ru-RU" sz="1300" dirty="0"/>
              <a:t>.</a:t>
            </a:r>
          </a:p>
          <a:p>
            <a:pPr marL="0" indent="0" algn="r">
              <a:buNone/>
            </a:pPr>
            <a:r>
              <a:rPr lang="ru-RU" altLang="ru-RU" sz="1300" i="1" dirty="0" smtClean="0">
                <a:solidFill>
                  <a:schemeClr val="accent2"/>
                </a:solidFill>
              </a:rPr>
              <a:t>И </a:t>
            </a:r>
            <a:r>
              <a:rPr lang="ru-RU" altLang="ru-RU" sz="1300" i="1" dirty="0">
                <a:solidFill>
                  <a:schemeClr val="accent2"/>
                </a:solidFill>
              </a:rPr>
              <a:t>всё то УЖЕ (!) </a:t>
            </a:r>
            <a:r>
              <a:rPr lang="ru-RU" altLang="ru-RU" sz="1300" i="1" dirty="0" smtClean="0">
                <a:solidFill>
                  <a:schemeClr val="accent2"/>
                </a:solidFill>
              </a:rPr>
              <a:t>в </a:t>
            </a:r>
            <a:r>
              <a:rPr lang="ru-RU" altLang="ru-RU" sz="1300" i="1" dirty="0">
                <a:solidFill>
                  <a:schemeClr val="accent2"/>
                </a:solidFill>
              </a:rPr>
              <a:t>Википедии: </a:t>
            </a:r>
            <a:r>
              <a:rPr lang="en-US" altLang="ru-RU" sz="1300" i="1" dirty="0">
                <a:solidFill>
                  <a:schemeClr val="accent2"/>
                </a:solidFill>
              </a:rPr>
              <a:t>http://ru.wikipedia.org/wiki/</a:t>
            </a:r>
            <a:r>
              <a:rPr lang="ru-RU" altLang="ru-RU" sz="1300" i="1" dirty="0">
                <a:solidFill>
                  <a:schemeClr val="accent2"/>
                </a:solidFill>
              </a:rPr>
              <a:t>Экономика знаний </a:t>
            </a:r>
          </a:p>
          <a:p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34367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вот такое – тоже в Википедии…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Информацио́нный</a:t>
            </a:r>
            <a:r>
              <a:rPr lang="ru-RU" b="1" dirty="0"/>
              <a:t> </a:t>
            </a:r>
            <a:r>
              <a:rPr lang="ru-RU" b="1" dirty="0" err="1"/>
              <a:t>рабо́тник</a:t>
            </a:r>
            <a:r>
              <a:rPr lang="ru-RU" dirty="0"/>
              <a:t> (</a:t>
            </a:r>
            <a:r>
              <a:rPr lang="ru-RU" dirty="0">
                <a:hlinkClick r:id="rId2" tooltip="Английский язык"/>
              </a:rPr>
              <a:t>англ.</a:t>
            </a:r>
            <a:r>
              <a:rPr lang="ru-RU" dirty="0"/>
              <a:t> </a:t>
            </a:r>
            <a:r>
              <a:rPr lang="ru-RU" i="1" dirty="0" err="1"/>
              <a:t>knowledge</a:t>
            </a:r>
            <a:r>
              <a:rPr lang="ru-RU" i="1" dirty="0"/>
              <a:t> </a:t>
            </a:r>
            <a:r>
              <a:rPr lang="ru-RU" i="1" dirty="0" err="1"/>
              <a:t>worker</a:t>
            </a:r>
            <a:r>
              <a:rPr lang="ru-RU" dirty="0"/>
              <a:t>) </a:t>
            </a:r>
            <a:r>
              <a:rPr lang="ru-RU" dirty="0" smtClean="0"/>
              <a:t>— </a:t>
            </a:r>
          </a:p>
          <a:p>
            <a:pPr algn="just"/>
            <a:r>
              <a:rPr lang="ru-RU" dirty="0" smtClean="0"/>
              <a:t>р</a:t>
            </a:r>
            <a:r>
              <a:rPr lang="ru-RU" dirty="0" smtClean="0"/>
              <a:t>аботник</a:t>
            </a:r>
            <a:r>
              <a:rPr lang="ru-RU" dirty="0"/>
              <a:t> </a:t>
            </a:r>
            <a:r>
              <a:rPr lang="ru-RU" dirty="0">
                <a:hlinkClick r:id="rId3" tooltip="Интеллект"/>
              </a:rPr>
              <a:t>умственного</a:t>
            </a:r>
            <a:r>
              <a:rPr lang="ru-RU" dirty="0"/>
              <a:t> </a:t>
            </a:r>
            <a:r>
              <a:rPr lang="ru-RU" dirty="0">
                <a:hlinkClick r:id="rId4" tooltip="Труд"/>
              </a:rPr>
              <a:t>труда</a:t>
            </a:r>
            <a:r>
              <a:rPr lang="ru-RU" dirty="0"/>
              <a:t> (категория работников, чья деятельность связана с </a:t>
            </a:r>
            <a:r>
              <a:rPr lang="ru-RU" dirty="0">
                <a:hlinkClick r:id="rId5" tooltip="Информационные технологии"/>
              </a:rPr>
              <a:t>обработкой имеющейся информации и получением новой информации</a:t>
            </a:r>
            <a:r>
              <a:rPr lang="ru-RU" dirty="0"/>
              <a:t>; включает </a:t>
            </a:r>
            <a:r>
              <a:rPr lang="ru-RU" dirty="0">
                <a:hlinkClick r:id="rId6" tooltip="Программист"/>
              </a:rPr>
              <a:t>программистов</a:t>
            </a:r>
            <a:r>
              <a:rPr lang="ru-RU" dirty="0"/>
              <a:t>, </a:t>
            </a:r>
            <a:r>
              <a:rPr lang="ru-RU" dirty="0">
                <a:hlinkClick r:id="rId7" tooltip="Аналитик"/>
              </a:rPr>
              <a:t>аналитиков</a:t>
            </a:r>
            <a:r>
              <a:rPr lang="ru-RU" dirty="0"/>
              <a:t>, специалистов по планированию и др.; иногда в эту группу включают всех работников, обладающих высоким уровнем образования или связанных с образованием (в том числе, учёных, </a:t>
            </a:r>
            <a:r>
              <a:rPr lang="ru-RU" dirty="0">
                <a:hlinkClick r:id="rId8" tooltip="Преподаватель"/>
              </a:rPr>
              <a:t>преподавателей</a:t>
            </a:r>
            <a:r>
              <a:rPr lang="ru-RU" dirty="0"/>
              <a:t> и </a:t>
            </a:r>
            <a:r>
              <a:rPr lang="ru-RU" dirty="0">
                <a:hlinkClick r:id="rId9" tooltip="Студент"/>
              </a:rPr>
              <a:t>студентов</a:t>
            </a:r>
            <a:r>
              <a:rPr lang="ru-RU" dirty="0"/>
              <a:t>).</a:t>
            </a:r>
            <a:r>
              <a:rPr lang="ru-RU" baseline="30000" dirty="0">
                <a:hlinkClick r:id="rId10"/>
              </a:rPr>
              <a:t>[1]</a:t>
            </a:r>
            <a:r>
              <a:rPr lang="ru-RU" dirty="0"/>
              <a:t> 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научный обиход этот термин ввёл в 1959 году </a:t>
            </a:r>
            <a:r>
              <a:rPr lang="ru-RU" dirty="0">
                <a:hlinkClick r:id="rId11" tooltip="Друкер, Питер Фердинанд"/>
              </a:rPr>
              <a:t>Питер </a:t>
            </a:r>
            <a:r>
              <a:rPr lang="ru-RU" dirty="0" err="1">
                <a:hlinkClick r:id="rId11" tooltip="Друкер, Питер Фердинанд"/>
              </a:rPr>
              <a:t>Друкер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8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6224" cy="145075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Зачем люди – ученые, политики, бизнесмены…   </a:t>
            </a:r>
            <a:br>
              <a:rPr lang="ru-RU" dirty="0" smtClean="0"/>
            </a:br>
            <a:r>
              <a:rPr lang="ru-RU" dirty="0" smtClean="0"/>
              <a:t>«управляют своими знаниями»?</a:t>
            </a:r>
            <a:endParaRPr lang="ru-RU" dirty="0"/>
          </a:p>
        </p:txBody>
      </p:sp>
      <p:pic>
        <p:nvPicPr>
          <p:cNvPr id="4098" name="Picture 2" descr="http://xn--39-gmcl0b.xn--p1ai/images/kubok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2239105"/>
            <a:ext cx="30765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4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и почему управляют знаниями в бизнесе, в компаниях и организациях?</a:t>
            </a:r>
            <a:endParaRPr lang="ru-RU" dirty="0"/>
          </a:p>
        </p:txBody>
      </p:sp>
      <p:pic>
        <p:nvPicPr>
          <p:cNvPr id="37890" name="Picture 2" descr="http://www.i-sonnik.ru/wp-content/uploads/2015/06/dengi-vo-sn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65" y="1808381"/>
            <a:ext cx="7187829" cy="4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9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06456" cy="145075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Черновой слайд к введению в проблематику:</a:t>
            </a:r>
            <a:br>
              <a:rPr lang="ru-RU" dirty="0" smtClean="0"/>
            </a:br>
            <a:r>
              <a:rPr lang="ru-RU" dirty="0" smtClean="0"/>
              <a:t>Что есть знание и как им управлять?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ru-RU" sz="9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ru-RU" sz="19900" b="1" dirty="0" smtClean="0">
                <a:solidFill>
                  <a:srgbClr val="FF0000"/>
                </a:solidFill>
              </a:rPr>
              <a:t>???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63612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Главная проблема управления </a:t>
            </a:r>
            <a:r>
              <a:rPr lang="ru-RU" sz="4400" dirty="0" smtClean="0"/>
              <a:t>знаниями</a:t>
            </a:r>
            <a:endParaRPr lang="ru-RU" sz="4400" dirty="0"/>
          </a:p>
        </p:txBody>
      </p:sp>
      <p:pic>
        <p:nvPicPr>
          <p:cNvPr id="36866" name="Picture 2" descr="Картинки по запросу рене декарт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6635" y="2029143"/>
            <a:ext cx="483936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17919" y="2138343"/>
            <a:ext cx="5385817" cy="4023360"/>
          </a:xfrm>
        </p:spPr>
        <p:txBody>
          <a:bodyPr/>
          <a:lstStyle/>
          <a:p>
            <a:r>
              <a:rPr lang="ru-RU" sz="3600" dirty="0" smtClean="0"/>
              <a:t>«Определяйте </a:t>
            </a:r>
            <a:r>
              <a:rPr lang="ru-RU" sz="3600" dirty="0"/>
              <a:t>значения слов – этим вы избавите человечество от половины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его недоразумений»…</a:t>
            </a:r>
          </a:p>
          <a:p>
            <a:pPr algn="r"/>
            <a:r>
              <a:rPr lang="ru-RU" sz="3200" i="1" dirty="0" smtClean="0"/>
              <a:t>Р. Декарт</a:t>
            </a:r>
            <a:endParaRPr lang="ru-RU" sz="3200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64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«Главная» и «основная» проблема в управлении знаниями…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5610"/>
          </a:xfrm>
        </p:spPr>
        <p:txBody>
          <a:bodyPr>
            <a:normAutofit fontScale="77500" lnSpcReduction="20000"/>
          </a:bodyPr>
          <a:lstStyle/>
          <a:p>
            <a:pPr marL="0" indent="0"/>
            <a:endParaRPr lang="ru-RU" sz="3800" dirty="0" smtClean="0"/>
          </a:p>
          <a:p>
            <a:pPr marL="0" indent="0"/>
            <a:r>
              <a:rPr lang="ru-RU" sz="3800" dirty="0" smtClean="0"/>
              <a:t>«</a:t>
            </a:r>
            <a:r>
              <a:rPr lang="ru-RU" sz="3800" dirty="0"/>
              <a:t>Главные» проблемы управления знаниями…</a:t>
            </a:r>
          </a:p>
          <a:p>
            <a:pPr marL="0" indent="0"/>
            <a:r>
              <a:rPr lang="ru-RU" sz="3800" dirty="0"/>
              <a:t>…отсутствие </a:t>
            </a:r>
            <a:r>
              <a:rPr lang="ru-RU" sz="3800" b="1" i="1" dirty="0"/>
              <a:t>единого понимания </a:t>
            </a:r>
            <a:r>
              <a:rPr lang="ru-RU" sz="3800" dirty="0"/>
              <a:t>того, </a:t>
            </a:r>
            <a:r>
              <a:rPr lang="ru-RU" sz="3800" dirty="0" smtClean="0"/>
              <a:t>ЧЕМ </a:t>
            </a:r>
            <a:r>
              <a:rPr lang="ru-RU" sz="3800" dirty="0"/>
              <a:t>и </a:t>
            </a:r>
            <a:r>
              <a:rPr lang="ru-RU" sz="3800" dirty="0" smtClean="0"/>
              <a:t>КАК управляем</a:t>
            </a:r>
          </a:p>
          <a:p>
            <a:pPr marL="0" indent="0"/>
            <a:r>
              <a:rPr lang="ru-RU" sz="3800" dirty="0" smtClean="0"/>
              <a:t> </a:t>
            </a:r>
            <a:r>
              <a:rPr lang="ru-RU" sz="3800" dirty="0"/>
              <a:t>– </a:t>
            </a:r>
            <a:r>
              <a:rPr lang="ru-RU" sz="3800" dirty="0" smtClean="0"/>
              <a:t>ЧТО </a:t>
            </a:r>
            <a:r>
              <a:rPr lang="ru-RU" sz="3800" dirty="0"/>
              <a:t>есть </a:t>
            </a:r>
            <a:r>
              <a:rPr lang="ru-RU" sz="3800" b="1" i="1" dirty="0">
                <a:solidFill>
                  <a:srgbClr val="C00000"/>
                </a:solidFill>
              </a:rPr>
              <a:t>«знания», </a:t>
            </a:r>
            <a:r>
              <a:rPr lang="ru-RU" sz="3800" dirty="0"/>
              <a:t>как объект </a:t>
            </a:r>
            <a:r>
              <a:rPr lang="ru-RU" sz="3800" dirty="0" smtClean="0"/>
              <a:t>управления, </a:t>
            </a:r>
            <a:r>
              <a:rPr lang="ru-RU" sz="3800" dirty="0"/>
              <a:t>и </a:t>
            </a:r>
            <a:endParaRPr lang="ru-RU" sz="3800" dirty="0" smtClean="0"/>
          </a:p>
          <a:p>
            <a:pPr marL="0" indent="0"/>
            <a:r>
              <a:rPr lang="ru-RU" sz="3800" dirty="0"/>
              <a:t> – </a:t>
            </a:r>
            <a:r>
              <a:rPr lang="ru-RU" sz="3800" dirty="0" smtClean="0"/>
              <a:t>ЧТО </a:t>
            </a:r>
            <a:r>
              <a:rPr lang="ru-RU" sz="3800" dirty="0"/>
              <a:t>есть </a:t>
            </a:r>
            <a:r>
              <a:rPr lang="ru-RU" sz="3800" b="1" i="1" dirty="0">
                <a:solidFill>
                  <a:srgbClr val="C00000"/>
                </a:solidFill>
              </a:rPr>
              <a:t>«управление знаниями», </a:t>
            </a:r>
            <a:r>
              <a:rPr lang="ru-RU" sz="3800" dirty="0"/>
              <a:t>как </a:t>
            </a:r>
            <a:r>
              <a:rPr lang="ru-RU" sz="3800" dirty="0" smtClean="0"/>
              <a:t/>
            </a:r>
            <a:br>
              <a:rPr lang="ru-RU" sz="3800" dirty="0" smtClean="0"/>
            </a:br>
            <a:r>
              <a:rPr lang="ru-RU" sz="3800" dirty="0" smtClean="0"/>
              <a:t>отдельная специальная предметная область </a:t>
            </a:r>
            <a:r>
              <a:rPr lang="ru-RU" sz="3800" i="1" dirty="0"/>
              <a:t>деятельности.</a:t>
            </a:r>
          </a:p>
          <a:p>
            <a:pPr marL="0" indent="0" algn="ctr"/>
            <a:endParaRPr lang="ru-RU" sz="2800" b="1" dirty="0" smtClean="0"/>
          </a:p>
          <a:p>
            <a:pPr marL="0" indent="0" algn="ctr"/>
            <a:r>
              <a:rPr lang="ru-RU" sz="3300" b="1" dirty="0" smtClean="0"/>
              <a:t>«</a:t>
            </a:r>
            <a:r>
              <a:rPr lang="ru-RU" sz="3300" b="1" dirty="0"/>
              <a:t>Определяйте значения слов – этим вы избавите человечество </a:t>
            </a:r>
            <a:r>
              <a:rPr lang="ru-RU" sz="3300" b="1" dirty="0" smtClean="0"/>
              <a:t/>
            </a:r>
            <a:br>
              <a:rPr lang="ru-RU" sz="3300" b="1" dirty="0" smtClean="0"/>
            </a:br>
            <a:r>
              <a:rPr lang="ru-RU" sz="3300" b="1" dirty="0" smtClean="0"/>
              <a:t>от </a:t>
            </a:r>
            <a:r>
              <a:rPr lang="ru-RU" sz="3300" b="1" dirty="0"/>
              <a:t>половины его </a:t>
            </a:r>
            <a:r>
              <a:rPr lang="ru-RU" sz="3300" b="1" dirty="0" smtClean="0"/>
              <a:t>недоразумений!»</a:t>
            </a:r>
            <a:endParaRPr lang="ru-RU" sz="3300" b="1" dirty="0"/>
          </a:p>
          <a:p>
            <a:pPr marL="0" indent="0" algn="r"/>
            <a:r>
              <a:rPr lang="ru-RU" sz="3300" b="1" i="1" dirty="0"/>
              <a:t>Р. Декарт</a:t>
            </a:r>
            <a:endParaRPr lang="ru-RU" sz="2800" b="1" i="1" dirty="0"/>
          </a:p>
          <a:p>
            <a:pPr marL="0" indent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5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не договоримся о терминах, то…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2" descr="http://azblok.net/uploads/posts/2011-11/1322306860_10-38-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73" y="1926777"/>
            <a:ext cx="5612814" cy="420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3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Управление знаниями: </a:t>
            </a:r>
            <a:br>
              <a:rPr lang="ru-RU" dirty="0" smtClean="0"/>
            </a:br>
            <a:r>
              <a:rPr lang="ru-RU" dirty="0" smtClean="0"/>
              <a:t>историческое определение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ctr">
              <a:spcAft>
                <a:spcPts val="1400"/>
              </a:spcAft>
            </a:pPr>
            <a:endParaRPr lang="ru-RU" altLang="ru-RU" sz="10000" b="1" dirty="0" smtClean="0">
              <a:solidFill>
                <a:srgbClr val="000000"/>
              </a:solidFill>
            </a:endParaRPr>
          </a:p>
          <a:p>
            <a:pPr algn="ctr">
              <a:spcAft>
                <a:spcPts val="1400"/>
              </a:spcAft>
            </a:pPr>
            <a:r>
              <a:rPr lang="ru-RU" altLang="ru-RU" sz="16000" b="1" dirty="0" smtClean="0">
                <a:solidFill>
                  <a:srgbClr val="000000"/>
                </a:solidFill>
              </a:rPr>
              <a:t>Систематическое </a:t>
            </a:r>
            <a:r>
              <a:rPr lang="ru-RU" altLang="ru-RU" sz="16000" b="1" dirty="0">
                <a:solidFill>
                  <a:srgbClr val="000000"/>
                </a:solidFill>
              </a:rPr>
              <a:t>формирование,</a:t>
            </a:r>
          </a:p>
          <a:p>
            <a:pPr algn="ctr">
              <a:spcAft>
                <a:spcPts val="1400"/>
              </a:spcAft>
            </a:pPr>
            <a:r>
              <a:rPr lang="ru-RU" altLang="ru-RU" sz="16000" b="1" dirty="0">
                <a:solidFill>
                  <a:srgbClr val="000000"/>
                </a:solidFill>
              </a:rPr>
              <a:t> обновление и применение знаний </a:t>
            </a:r>
          </a:p>
          <a:p>
            <a:pPr algn="ctr">
              <a:spcAft>
                <a:spcPts val="1400"/>
              </a:spcAft>
            </a:pPr>
            <a:r>
              <a:rPr lang="ru-RU" altLang="ru-RU" sz="16000" b="1" dirty="0">
                <a:solidFill>
                  <a:srgbClr val="000000"/>
                </a:solidFill>
              </a:rPr>
              <a:t>с целью максимизации </a:t>
            </a:r>
            <a:r>
              <a:rPr lang="ru-RU" altLang="ru-RU" sz="16000" b="1" u="sng" dirty="0">
                <a:solidFill>
                  <a:srgbClr val="000000"/>
                </a:solidFill>
              </a:rPr>
              <a:t>эффективности </a:t>
            </a:r>
          </a:p>
          <a:p>
            <a:pPr algn="ctr">
              <a:spcAft>
                <a:spcPts val="1400"/>
              </a:spcAft>
            </a:pPr>
            <a:r>
              <a:rPr lang="ru-RU" altLang="ru-RU" sz="16000" b="1" dirty="0">
                <a:solidFill>
                  <a:srgbClr val="000000"/>
                </a:solidFill>
              </a:rPr>
              <a:t> предприятий.</a:t>
            </a:r>
          </a:p>
          <a:p>
            <a:pPr algn="r">
              <a:spcAft>
                <a:spcPts val="500"/>
              </a:spcAft>
            </a:pPr>
            <a:endParaRPr lang="ru-RU" altLang="ru-RU" sz="800" i="1" dirty="0">
              <a:solidFill>
                <a:srgbClr val="000066"/>
              </a:solidFill>
            </a:endParaRPr>
          </a:p>
          <a:p>
            <a:pPr algn="r">
              <a:spcAft>
                <a:spcPts val="1200"/>
              </a:spcAft>
            </a:pPr>
            <a:r>
              <a:rPr lang="ru-RU" altLang="ru-RU" sz="11100" i="1" dirty="0">
                <a:solidFill>
                  <a:srgbClr val="646464"/>
                </a:solidFill>
              </a:rPr>
              <a:t>Карл </a:t>
            </a:r>
            <a:r>
              <a:rPr lang="ru-RU" altLang="ru-RU" sz="11100" i="1" dirty="0" err="1">
                <a:solidFill>
                  <a:srgbClr val="646464"/>
                </a:solidFill>
              </a:rPr>
              <a:t>Вииг</a:t>
            </a:r>
            <a:r>
              <a:rPr lang="ru-RU" altLang="ru-RU" sz="11100" i="1" dirty="0">
                <a:solidFill>
                  <a:srgbClr val="646464"/>
                </a:solidFill>
              </a:rPr>
              <a:t>, 1986 г</a:t>
            </a:r>
            <a:r>
              <a:rPr lang="ru-RU" altLang="ru-RU" sz="11100" i="1" dirty="0">
                <a:solidFill>
                  <a:srgbClr val="C4050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7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79" y="495433"/>
            <a:ext cx="10061172" cy="3737499"/>
          </a:xfrm>
        </p:spPr>
        <p:txBody>
          <a:bodyPr anchor="t" anchorCtr="0">
            <a:noAutofit/>
          </a:bodyPr>
          <a:lstStyle/>
          <a:p>
            <a:r>
              <a:rPr lang="ru-RU" sz="4400" b="1" dirty="0" smtClean="0"/>
              <a:t>«Знания для работников знания»</a:t>
            </a:r>
            <a:br>
              <a:rPr lang="ru-RU" sz="4400" b="1" dirty="0" smtClean="0"/>
            </a:br>
            <a:r>
              <a:rPr lang="ru-RU" sz="4400" dirty="0" smtClean="0"/>
              <a:t>Обучение </a:t>
            </a:r>
            <a:r>
              <a:rPr lang="ru-RU" sz="4400" dirty="0"/>
              <a:t>и подготовка специалистов в сфере управления знаниями: </a:t>
            </a:r>
            <a:r>
              <a:rPr lang="ru-RU" sz="4400" dirty="0" smtClean="0"/>
              <a:t/>
            </a:r>
            <a:br>
              <a:rPr lang="ru-RU" sz="4400" dirty="0" smtClean="0"/>
            </a:br>
            <a:r>
              <a:rPr lang="ru-RU" sz="4400" dirty="0" smtClean="0"/>
              <a:t>чему </a:t>
            </a:r>
            <a:r>
              <a:rPr lang="ru-RU" sz="4400" dirty="0"/>
              <a:t>и как учить будущих и настоящих </a:t>
            </a:r>
            <a:r>
              <a:rPr lang="ru-RU" sz="4400" dirty="0" err="1"/>
              <a:t>knowledge</a:t>
            </a:r>
            <a:r>
              <a:rPr lang="ru-RU" sz="4400" dirty="0"/>
              <a:t> </a:t>
            </a:r>
            <a:r>
              <a:rPr lang="ru-RU" sz="4400" dirty="0" err="1"/>
              <a:t>workers</a:t>
            </a:r>
            <a:r>
              <a:rPr lang="ru-RU" sz="4400" dirty="0"/>
              <a:t>?</a:t>
            </a:r>
            <a:br>
              <a:rPr lang="ru-RU" sz="4400" dirty="0"/>
            </a:b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1800" b="1" dirty="0" smtClean="0"/>
              <a:t>Волков </a:t>
            </a:r>
            <a:r>
              <a:rPr lang="ru-RU" sz="1800" b="1" dirty="0"/>
              <a:t>Денис Владимирович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400" b="1" dirty="0" smtClean="0"/>
              <a:t/>
            </a:r>
            <a:br>
              <a:rPr lang="ru-RU" sz="400" b="1" dirty="0" smtClean="0"/>
            </a:br>
            <a:r>
              <a:rPr lang="ru-RU" sz="1600" dirty="0" smtClean="0"/>
              <a:t>Кафедра Управления информационными системами и программирования</a:t>
            </a:r>
            <a:br>
              <a:rPr lang="ru-RU" sz="1600" dirty="0" smtClean="0"/>
            </a:br>
            <a:r>
              <a:rPr lang="ru-RU" sz="1600" dirty="0" smtClean="0"/>
              <a:t>ФГБОУ ВО «Российский экономический университет им. Г.В. Плеханова»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4500010"/>
            <a:ext cx="10058400" cy="1580749"/>
          </a:xfrm>
        </p:spPr>
        <p:txBody>
          <a:bodyPr>
            <a:normAutofit/>
          </a:bodyPr>
          <a:lstStyle/>
          <a:p>
            <a:endParaRPr lang="ru-RU" b="1" dirty="0" smtClean="0"/>
          </a:p>
          <a:p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349032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«Управление знаниями» -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smtClean="0"/>
              <a:t>от англ. </a:t>
            </a:r>
            <a:r>
              <a:rPr lang="en-US" i="1" dirty="0" smtClean="0"/>
              <a:t>“knowledge  management”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328" y="1845734"/>
            <a:ext cx="11521440" cy="4023360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1400"/>
              </a:spcAft>
            </a:pPr>
            <a:r>
              <a:rPr lang="ru-RU" altLang="ru-RU" sz="16000" b="1" dirty="0" smtClean="0">
                <a:solidFill>
                  <a:srgbClr val="000000"/>
                </a:solidFill>
              </a:rPr>
              <a:t>Целенаправленная, системная и регулярная деятельность, направленная на приобретение, создание, накопление и распространение знаний </a:t>
            </a:r>
            <a:br>
              <a:rPr lang="ru-RU" altLang="ru-RU" sz="16000" b="1" dirty="0" smtClean="0">
                <a:solidFill>
                  <a:srgbClr val="000000"/>
                </a:solidFill>
              </a:rPr>
            </a:br>
            <a:r>
              <a:rPr lang="ru-RU" altLang="ru-RU" sz="16000" b="1" dirty="0" smtClean="0">
                <a:solidFill>
                  <a:srgbClr val="000000"/>
                </a:solidFill>
              </a:rPr>
              <a:t>с целью максимизации их наилучшего применения в интересах действующих субъектов </a:t>
            </a:r>
            <a:br>
              <a:rPr lang="ru-RU" altLang="ru-RU" sz="16000" b="1" dirty="0" smtClean="0">
                <a:solidFill>
                  <a:srgbClr val="000000"/>
                </a:solidFill>
              </a:rPr>
            </a:br>
            <a:r>
              <a:rPr lang="ru-RU" altLang="ru-RU" sz="14400" b="1" i="1" dirty="0" smtClean="0">
                <a:solidFill>
                  <a:srgbClr val="000000"/>
                </a:solidFill>
              </a:rPr>
              <a:t>(в </a:t>
            </a:r>
            <a:r>
              <a:rPr lang="ru-RU" altLang="ru-RU" sz="14400" b="1" i="1" dirty="0" err="1" smtClean="0">
                <a:solidFill>
                  <a:srgbClr val="000000"/>
                </a:solidFill>
              </a:rPr>
              <a:t>т.ч</a:t>
            </a:r>
            <a:r>
              <a:rPr lang="ru-RU" altLang="ru-RU" sz="14400" b="1" i="1" dirty="0" smtClean="0">
                <a:solidFill>
                  <a:srgbClr val="000000"/>
                </a:solidFill>
              </a:rPr>
              <a:t>. с целью максимизации темпов роста ИК).</a:t>
            </a:r>
          </a:p>
          <a:p>
            <a:pPr marL="0" indent="0" algn="r">
              <a:spcAft>
                <a:spcPts val="1400"/>
              </a:spcAft>
              <a:buNone/>
            </a:pPr>
            <a:endParaRPr lang="ru-RU" altLang="ru-RU" b="1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7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Так чем же управляем на самом деле?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016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1569602" y="2048311"/>
            <a:ext cx="4491038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3200" b="1" dirty="0">
                <a:solidFill>
                  <a:srgbClr val="000000"/>
                </a:solidFill>
              </a:rPr>
              <a:t>Производительность</a:t>
            </a:r>
            <a:r>
              <a:rPr lang="ru-RU" altLang="ru-RU" sz="2600" b="1" dirty="0">
                <a:solidFill>
                  <a:srgbClr val="00E4CE"/>
                </a:solidFill>
              </a:rPr>
              <a:t> 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6325752" y="5469374"/>
            <a:ext cx="365283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ru-RU" altLang="ru-RU" sz="3200" b="1">
                <a:solidFill>
                  <a:srgbClr val="FF0000"/>
                </a:solidFill>
              </a:rPr>
              <a:t>Эффективность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5214503" y="3507224"/>
            <a:ext cx="967229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n-GB" altLang="ru-RU" sz="4400" b="1">
                <a:solidFill>
                  <a:srgbClr val="C40505"/>
                </a:solidFill>
                <a:cs typeface="Times New Roman" panose="02020603050405020304" pitchFamily="18" charset="0"/>
              </a:rPr>
              <a:t>vs.</a:t>
            </a:r>
          </a:p>
        </p:txBody>
      </p:sp>
      <p:grpSp>
        <p:nvGrpSpPr>
          <p:cNvPr id="19461" name="Group 4"/>
          <p:cNvGrpSpPr>
            <a:grpSpLocks/>
          </p:cNvGrpSpPr>
          <p:nvPr/>
        </p:nvGrpSpPr>
        <p:grpSpPr bwMode="auto">
          <a:xfrm>
            <a:off x="2337953" y="2934136"/>
            <a:ext cx="2195513" cy="2119312"/>
            <a:chOff x="768" y="1665"/>
            <a:chExt cx="1383" cy="1335"/>
          </a:xfrm>
        </p:grpSpPr>
        <p:sp>
          <p:nvSpPr>
            <p:cNvPr id="19465" name="Rectangle 5"/>
            <p:cNvSpPr>
              <a:spLocks noChangeArrowheads="1"/>
            </p:cNvSpPr>
            <p:nvPr/>
          </p:nvSpPr>
          <p:spPr bwMode="auto">
            <a:xfrm>
              <a:off x="768" y="1665"/>
              <a:ext cx="1383" cy="1335"/>
            </a:xfrm>
            <a:prstGeom prst="rect">
              <a:avLst/>
            </a:prstGeom>
            <a:solidFill>
              <a:srgbClr val="919191"/>
            </a:solidFill>
            <a:ln w="12600" cap="sq">
              <a:solidFill>
                <a:srgbClr val="9191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ru-RU" altLang="ru-RU"/>
            </a:p>
          </p:txBody>
        </p:sp>
        <p:pic>
          <p:nvPicPr>
            <p:cNvPr id="19466" name="Picture 6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" y="1713"/>
              <a:ext cx="1234" cy="1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grayscl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9462" name="Picture 7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65" y="2883337"/>
            <a:ext cx="2303462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grayscl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10162113" y="6473392"/>
            <a:ext cx="1784314" cy="27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2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2011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Основа успеха </a:t>
            </a:r>
            <a:r>
              <a:rPr lang="en-US" altLang="ru-RU" dirty="0" smtClean="0"/>
              <a:t/>
            </a:r>
            <a:br>
              <a:rPr lang="en-US" altLang="ru-RU" dirty="0" smtClean="0"/>
            </a:br>
            <a:r>
              <a:rPr lang="ru-RU" altLang="ru-RU" dirty="0" smtClean="0"/>
              <a:t>в </a:t>
            </a:r>
            <a:r>
              <a:rPr lang="ru-RU" altLang="ru-RU" dirty="0"/>
              <a:t>современной экономике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59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74139" y="3288726"/>
            <a:ext cx="31242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3375"/>
              </a:spcBef>
              <a:buSzPct val="100000"/>
            </a:pPr>
            <a:r>
              <a:rPr lang="en-GB" altLang="ru-RU" sz="5400" b="1">
                <a:solidFill>
                  <a:srgbClr val="800000"/>
                </a:solidFill>
              </a:rPr>
              <a:t>ДЕНЬГИ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925928" y="2853750"/>
            <a:ext cx="3076575" cy="18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>
                <a:solidFill>
                  <a:srgbClr val="000000"/>
                </a:solidFill>
              </a:rPr>
              <a:t>ЗНАНИЯ</a:t>
            </a:r>
          </a:p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>
                <a:solidFill>
                  <a:srgbClr val="000000"/>
                </a:solidFill>
              </a:rPr>
              <a:t>РЕСУРСЫ</a:t>
            </a:r>
          </a:p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>
                <a:solidFill>
                  <a:srgbClr val="FF0000"/>
                </a:solidFill>
              </a:rPr>
              <a:t>ВРЕМЯ</a:t>
            </a: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5340639" y="2734689"/>
            <a:ext cx="1258888" cy="2097087"/>
          </a:xfrm>
          <a:prstGeom prst="rightArrow">
            <a:avLst>
              <a:gd name="adj1" fmla="val 56472"/>
              <a:gd name="adj2" fmla="val 30384"/>
            </a:avLst>
          </a:prstGeom>
          <a:solidFill>
            <a:srgbClr val="6464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10205506" y="6473394"/>
            <a:ext cx="1659280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2012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937866" cy="1450757"/>
          </a:xfrm>
        </p:spPr>
        <p:txBody>
          <a:bodyPr/>
          <a:lstStyle/>
          <a:p>
            <a:r>
              <a:rPr lang="ru-RU" dirty="0" smtClean="0"/>
              <a:t>Главная цель – </a:t>
            </a:r>
            <a:br>
              <a:rPr lang="ru-RU" dirty="0" smtClean="0"/>
            </a:br>
            <a:r>
              <a:rPr lang="ru-RU" dirty="0" smtClean="0"/>
              <a:t>максимизация эффективности!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708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243" grpId="0"/>
      <p:bldP spid="102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Знания в эпоху экономики знаний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786063" y="2300288"/>
            <a:ext cx="4932362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ru-RU" altLang="ru-RU" sz="5400" dirty="0">
                <a:solidFill>
                  <a:srgbClr val="000000"/>
                </a:solidFill>
                <a:latin typeface="+mn-lt"/>
              </a:rPr>
              <a:t>Знание = Ресурс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541713" y="3552825"/>
            <a:ext cx="4876800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ru-RU" altLang="ru-RU" sz="5400" dirty="0">
                <a:solidFill>
                  <a:srgbClr val="000000"/>
                </a:solidFill>
                <a:latin typeface="+mn-lt"/>
              </a:rPr>
              <a:t>Знание = Актив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514875" y="4781550"/>
            <a:ext cx="4984750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ru-RU" altLang="ru-RU" sz="5400" dirty="0">
                <a:solidFill>
                  <a:srgbClr val="000000"/>
                </a:solidFill>
                <a:latin typeface="+mn-lt"/>
              </a:rPr>
              <a:t>Знание = Товар?</a:t>
            </a:r>
          </a:p>
        </p:txBody>
      </p:sp>
    </p:spTree>
    <p:extLst>
      <p:ext uri="{BB962C8B-B14F-4D97-AF65-F5344CB8AC3E}">
        <p14:creationId xmlns:p14="http://schemas.microsoft.com/office/powerpoint/2010/main" val="36911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«Новый </a:t>
            </a:r>
            <a:r>
              <a:rPr lang="ru-RU" dirty="0"/>
              <a:t>К</a:t>
            </a:r>
            <a:r>
              <a:rPr lang="ru-RU" dirty="0" smtClean="0"/>
              <a:t>апитал»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E:\! - 1 - Copy ASUS - 14-Jan-2013\! - 1 - Рабочий стол\Mar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87" y="2076555"/>
            <a:ext cx="3624431" cy="271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3406" y="4902277"/>
            <a:ext cx="260039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ru-RU" altLang="ru-RU" sz="4800" dirty="0">
                <a:solidFill>
                  <a:schemeClr val="tx1"/>
                </a:solidFill>
              </a:rPr>
              <a:t>Д – Т – Д</a:t>
            </a:r>
            <a:r>
              <a:rPr lang="en-US" altLang="ru-RU" sz="4800" dirty="0">
                <a:solidFill>
                  <a:schemeClr val="tx1"/>
                </a:solidFill>
              </a:rPr>
              <a:t>’</a:t>
            </a:r>
            <a:endParaRPr lang="ru-RU" alt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</a:t>
            </a:r>
            <a:r>
              <a:rPr lang="ru-RU" dirty="0"/>
              <a:t> </a:t>
            </a:r>
            <a:r>
              <a:rPr lang="ru-RU" dirty="0" smtClean="0"/>
              <a:t>«нового» капитала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703717" y="2821205"/>
            <a:ext cx="48768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5400" b="1" dirty="0">
                <a:solidFill>
                  <a:srgbClr val="000000"/>
                </a:solidFill>
                <a:latin typeface="+mn-lt"/>
              </a:rPr>
              <a:t>Деньги</a:t>
            </a:r>
            <a:r>
              <a:rPr lang="ru-RU" altLang="ru-RU" sz="5400" b="1" dirty="0">
                <a:solidFill>
                  <a:srgbClr val="000000"/>
                </a:solidFill>
              </a:rPr>
              <a:t> </a:t>
            </a:r>
            <a:r>
              <a:rPr lang="ru-RU" altLang="ru-RU" sz="5400" b="1" dirty="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ru-RU" altLang="ru-RU" sz="5400" b="1" dirty="0">
                <a:solidFill>
                  <a:srgbClr val="000000"/>
                </a:solidFill>
              </a:rPr>
              <a:t> </a:t>
            </a:r>
            <a:r>
              <a:rPr lang="ru-RU" altLang="ru-RU" sz="5400" b="1" dirty="0" smtClean="0">
                <a:solidFill>
                  <a:srgbClr val="000000"/>
                </a:solidFill>
                <a:latin typeface="+mn-lt"/>
              </a:rPr>
              <a:t>Знания</a:t>
            </a:r>
            <a:r>
              <a:rPr lang="ru-RU" altLang="ru-RU" sz="54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5400" b="1" dirty="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ru-RU" altLang="ru-RU" sz="5400" b="1" dirty="0">
                <a:solidFill>
                  <a:srgbClr val="000000"/>
                </a:solidFill>
              </a:rPr>
              <a:t> </a:t>
            </a:r>
            <a:r>
              <a:rPr lang="ru-RU" altLang="ru-RU" sz="5400" b="1" dirty="0">
                <a:solidFill>
                  <a:srgbClr val="000000"/>
                </a:solidFill>
                <a:latin typeface="+mn-lt"/>
              </a:rPr>
              <a:t>Деньги'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68792" y="3773705"/>
            <a:ext cx="487680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5400" b="1" dirty="0">
                <a:solidFill>
                  <a:srgbClr val="FF0000"/>
                </a:solidFill>
                <a:latin typeface="+mn-lt"/>
              </a:rPr>
              <a:t>Знания</a:t>
            </a:r>
            <a:r>
              <a:rPr lang="ru-RU" altLang="ru-RU" sz="5400" b="1" dirty="0">
                <a:solidFill>
                  <a:srgbClr val="FF0000"/>
                </a:solidFill>
              </a:rPr>
              <a:t> </a:t>
            </a:r>
            <a:r>
              <a:rPr lang="ru-RU" altLang="ru-RU" sz="5400" b="1" dirty="0">
                <a:solidFill>
                  <a:srgbClr val="FF0000"/>
                </a:solidFill>
                <a:latin typeface="Wingdings" panose="05000000000000000000" pitchFamily="2" charset="2"/>
              </a:rPr>
              <a:t></a:t>
            </a:r>
            <a:r>
              <a:rPr lang="ru-RU" altLang="ru-RU" sz="5400" b="1" dirty="0">
                <a:solidFill>
                  <a:srgbClr val="FF0000"/>
                </a:solidFill>
              </a:rPr>
              <a:t> </a:t>
            </a:r>
            <a:r>
              <a:rPr lang="ru-RU" altLang="ru-RU" sz="5400" b="1" dirty="0">
                <a:solidFill>
                  <a:srgbClr val="FF0000"/>
                </a:solidFill>
                <a:latin typeface="+mn-lt"/>
              </a:rPr>
              <a:t>Деньги</a:t>
            </a:r>
            <a:r>
              <a:rPr lang="ru-RU" altLang="ru-RU" sz="5400" b="1" dirty="0">
                <a:solidFill>
                  <a:srgbClr val="FF0000"/>
                </a:solidFill>
              </a:rPr>
              <a:t> </a:t>
            </a:r>
            <a:r>
              <a:rPr lang="ru-RU" altLang="ru-RU" sz="5400" b="1" dirty="0">
                <a:solidFill>
                  <a:srgbClr val="FF0000"/>
                </a:solidFill>
                <a:latin typeface="Wingdings" panose="05000000000000000000" pitchFamily="2" charset="2"/>
              </a:rPr>
              <a:t></a:t>
            </a:r>
            <a:r>
              <a:rPr lang="ru-RU" altLang="ru-RU" sz="5400" b="1" dirty="0">
                <a:solidFill>
                  <a:srgbClr val="FF0000"/>
                </a:solidFill>
              </a:rPr>
              <a:t> </a:t>
            </a:r>
            <a:r>
              <a:rPr lang="ru-RU" altLang="ru-RU" sz="5400" b="1" dirty="0">
                <a:solidFill>
                  <a:srgbClr val="FF0000"/>
                </a:solidFill>
                <a:latin typeface="+mn-lt"/>
              </a:rPr>
              <a:t>Знания'</a:t>
            </a:r>
          </a:p>
        </p:txBody>
      </p:sp>
    </p:spTree>
    <p:extLst>
      <p:ext uri="{BB962C8B-B14F-4D97-AF65-F5344CB8AC3E}">
        <p14:creationId xmlns:p14="http://schemas.microsoft.com/office/powerpoint/2010/main" val="22596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Реалии «новой экономики»: капитал пляшет под дудку таланта!</a:t>
            </a:r>
            <a:endParaRPr lang="ru-RU" dirty="0"/>
          </a:p>
        </p:txBody>
      </p:sp>
      <p:pic>
        <p:nvPicPr>
          <p:cNvPr id="38914" name="Picture 2" descr="https://monster-book.com/sites/default/files/styles/sc290x400/public/import_images/Biznes_v_stile_fank_0.jpg?itok=hZ1K3qr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63" y="1806320"/>
            <a:ext cx="3146234" cy="433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1843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18401"/>
              </p:ext>
            </p:extLst>
          </p:nvPr>
        </p:nvGraphicFramePr>
        <p:xfrm>
          <a:off x="1097279" y="1854686"/>
          <a:ext cx="10058400" cy="4151413"/>
        </p:xfrm>
        <a:graphic>
          <a:graphicData uri="http://schemas.openxmlformats.org/drawingml/2006/table">
            <a:tbl>
              <a:tblPr/>
              <a:tblGrid>
                <a:gridCol w="3352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4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521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88417">
                <a:tc gridSpan="3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Интеллектуальный капитал</a:t>
                      </a:r>
                    </a:p>
                  </a:txBody>
                  <a:tcPr marL="90000" marR="90000" marT="221328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77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Человеческий </a:t>
                      </a:r>
                      <a:b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</a:b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капитал</a:t>
                      </a:r>
                    </a:p>
                  </a:txBody>
                  <a:tcPr marL="90000" marR="90000" marT="20556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Структурный </a:t>
                      </a:r>
                      <a:b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</a:b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капитал</a:t>
                      </a:r>
                    </a:p>
                  </a:txBody>
                  <a:tcPr marL="90000" marR="90000" marT="20556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Потребительский </a:t>
                      </a:r>
                      <a:b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</a:b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капитал</a:t>
                      </a:r>
                    </a:p>
                  </a:txBody>
                  <a:tcPr marL="90000" marR="90000" marT="20556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02848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Наличие знаний и умение использовать их для удовлетворения потребностей клиентов</a:t>
                      </a:r>
                    </a:p>
                  </a:txBody>
                  <a:tcPr marL="90000" marR="90000" marT="1736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Формы, методы, структуры, процессы и прочее, позволяющие эффективно осуществлять сбор, тестирование, организацию, фильтрацию, сохранение и распространение существующих и вновь приобретаемых знаний</a:t>
                      </a:r>
                    </a:p>
                  </a:txBody>
                  <a:tcPr marL="90000" marR="90000" marT="1736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Отношения организации с потребителями её продукции и/или услуг</a:t>
                      </a:r>
                    </a:p>
                  </a:txBody>
                  <a:tcPr marL="90000" marR="90000" marT="1736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интеллектуального капитала по Т. Стюарту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687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194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632"/>
              </p:ext>
            </p:extLst>
          </p:nvPr>
        </p:nvGraphicFramePr>
        <p:xfrm>
          <a:off x="1097280" y="1850215"/>
          <a:ext cx="10058401" cy="4370308"/>
        </p:xfrm>
        <a:graphic>
          <a:graphicData uri="http://schemas.openxmlformats.org/drawingml/2006/table">
            <a:tbl>
              <a:tblPr/>
              <a:tblGrid>
                <a:gridCol w="2514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60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41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141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00048">
                <a:tc gridSpan="4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Интеллектуальный капитал компании</a:t>
                      </a:r>
                    </a:p>
                  </a:txBody>
                  <a:tcPr marL="90000" marR="90000" marT="20556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395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Рыночные </a:t>
                      </a:r>
                      <a:b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</a:b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активы</a:t>
                      </a:r>
                    </a:p>
                  </a:txBody>
                  <a:tcPr marL="90000" marR="90000" marT="157896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Интеллектуальная собственность </a:t>
                      </a:r>
                      <a:b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</a:b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как актив</a:t>
                      </a:r>
                    </a:p>
                  </a:txBody>
                  <a:tcPr marL="90000" marR="90000" marT="157896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Человеческие активы</a:t>
                      </a:r>
                    </a:p>
                  </a:txBody>
                  <a:tcPr marL="90000" marR="90000" marT="157896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  <a:cs typeface="Arial" charset="0"/>
                        </a:rPr>
                        <a:t>Инфраструктурные активы</a:t>
                      </a:r>
                    </a:p>
                  </a:txBody>
                  <a:tcPr marL="90000" marR="90000" marT="157896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0152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Марка обслуживания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Марки товара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Корпоративные марки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Покупатели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Покупательская приверженность торговой марке фирмы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Повторные сделки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Корпоративное имя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Портфели заказов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Механизмы распределения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Деловое сотрудничество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Франшизные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 соглашения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Лицензионные соглашения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Благоприятные контракты</a:t>
                      </a:r>
                    </a:p>
                  </a:txBody>
                  <a:tcPr marL="90000" marR="90000" marT="1340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Патенты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Авторские права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Программное обеспечение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Права на дизайн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Производственные секреты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Ноу-хау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Товарные знаки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Знаки обслуживания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Зарегистрированные торговые марки</a:t>
                      </a:r>
                    </a:p>
                  </a:txBody>
                  <a:tcPr marL="90000" marR="90000" marT="1340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Образование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Профессиональная квалификация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Профессиональный потенциал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Типы личности сотрудников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Связанные с работой знания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Связанные с работой умения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Профессиональные компетенции</a:t>
                      </a:r>
                    </a:p>
                  </a:txBody>
                  <a:tcPr marL="90000" marR="90000" marT="1340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Корпоративная память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Корпоративная культура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Управленческие процессы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Информационные технологии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Сетевые связи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Отношения с финансовыми кругами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 Unicode MS" charset="0"/>
                        </a:rPr>
                        <a:t>Требуемые стандарты </a:t>
                      </a:r>
                    </a:p>
                  </a:txBody>
                  <a:tcPr marL="90000" marR="90000" marT="134064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smtClean="0"/>
              <a:t>Структура интеллектуального капитала по </a:t>
            </a:r>
            <a:r>
              <a:rPr lang="ru-RU" altLang="ru-RU" dirty="0"/>
              <a:t>Э. </a:t>
            </a:r>
            <a:r>
              <a:rPr lang="ru-RU" altLang="ru-RU" dirty="0" err="1"/>
              <a:t>Брукинг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352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344" y="274319"/>
            <a:ext cx="3727048" cy="1349852"/>
          </a:xfrm>
        </p:spPr>
        <p:txBody>
          <a:bodyPr anchor="t">
            <a:normAutofit fontScale="90000"/>
          </a:bodyPr>
          <a:lstStyle/>
          <a:p>
            <a:r>
              <a:rPr lang="ru-RU" dirty="0" smtClean="0"/>
              <a:t>О чём хотелось бы поговорить сегодня…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00599" y="434060"/>
            <a:ext cx="6954399" cy="6085611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/>
              <a:t> Контекст для бизнеса: экономика знаний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/>
              <a:t> </a:t>
            </a:r>
            <a:r>
              <a:rPr lang="ru-RU" sz="2200" dirty="0" smtClean="0"/>
              <a:t>Знания как «объект управления» в человеческой деятельности</a:t>
            </a:r>
            <a:endParaRPr lang="ru-RU" sz="2200" dirty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Роль знаний в достижении успеха в сфере </a:t>
            </a:r>
            <a:r>
              <a:rPr lang="en-US" sz="2200" dirty="0" smtClean="0"/>
              <a:t>IT </a:t>
            </a:r>
            <a:r>
              <a:rPr lang="ru-RU" sz="2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Понятие «знания» и «управление знаниями» в контексте управления в современной экономике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Структура интеллектуального капитала предприятия в парадигме «управления знаниями»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/>
              <a:t> </a:t>
            </a:r>
            <a:r>
              <a:rPr lang="ru-RU" sz="2200" dirty="0" smtClean="0"/>
              <a:t>Компетенции и компетентность: обретение и развитие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/>
              <a:t> </a:t>
            </a:r>
            <a:r>
              <a:rPr lang="ru-RU" sz="2200" dirty="0" smtClean="0"/>
              <a:t>Модели обучения «по-взрослому» и стратегии эффективного развития компетенций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/>
              <a:t> Обучение как способ (один из многих!) обретения новых знаний, развития новых умений и </a:t>
            </a:r>
            <a:r>
              <a:rPr lang="ru-RU" sz="2200" dirty="0" smtClean="0"/>
              <a:t>навыков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/>
              <a:t> </a:t>
            </a:r>
            <a:r>
              <a:rPr lang="ru-RU" sz="2200" dirty="0" smtClean="0"/>
              <a:t>Ну и, наконец, «Главный секрет» эффективного обучения ;-) </a:t>
            </a:r>
          </a:p>
          <a:p>
            <a:pPr>
              <a:buFont typeface="Arial" pitchFamily="34" charset="0"/>
              <a:buChar char="•"/>
            </a:pPr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296" y="1207008"/>
            <a:ext cx="3853096" cy="5513832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Знания в «экономике знаний»</a:t>
            </a:r>
            <a:endParaRPr lang="ru-RU" sz="11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>
                <a:sym typeface="Wingdings" panose="05000000000000000000" pitchFamily="2" charset="2"/>
              </a:rPr>
              <a:t>Роль и место знаний в бизнесе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/>
              <a:t>Современное общество – «общество знания»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>
                <a:sym typeface="Wingdings" panose="05000000000000000000" pitchFamily="2" charset="2"/>
              </a:rPr>
              <a:t>Что такое «знания» и как они «добываются»</a:t>
            </a:r>
            <a:endParaRPr lang="ru-RU" sz="11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«Управление знаниями» – новая парадигма управления в современных условиях?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Зачем «управлять» знаниями?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/>
              <a:t>Ради чего всё это? Понятие «интеллектуального капитал» - его роль , место и значение «экономике знаний»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Как управлять знаниями? Модели и инструменты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Что должен знать и уметь специалист по управлению знаниями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Что такое «компетенции для </a:t>
            </a:r>
            <a:r>
              <a:rPr lang="en-US" sz="1100" dirty="0" smtClean="0"/>
              <a:t>knowledge worker</a:t>
            </a:r>
            <a:r>
              <a:rPr lang="en-US" sz="1100" dirty="0"/>
              <a:t>s</a:t>
            </a:r>
            <a:r>
              <a:rPr lang="ru-RU" sz="1100" dirty="0" smtClean="0"/>
              <a:t>» и как их развивать?</a:t>
            </a:r>
            <a:endParaRPr lang="en-US" sz="11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Модели компетенций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Стратегии успешного обучения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/>
              <a:t>Модели и инструментарий </a:t>
            </a:r>
            <a:r>
              <a:rPr lang="ru-RU" sz="1100" dirty="0" smtClean="0"/>
              <a:t>повышения эффективности учебной деятельности</a:t>
            </a:r>
            <a:endParaRPr lang="ru-RU" sz="11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1100" dirty="0" smtClean="0"/>
              <a:t>«Главный секрет» успешного обучения…</a:t>
            </a:r>
          </a:p>
          <a:p>
            <a:endParaRPr lang="ru-RU" sz="1100" dirty="0" smtClean="0"/>
          </a:p>
        </p:txBody>
      </p:sp>
    </p:spTree>
    <p:extLst>
      <p:ext uri="{BB962C8B-B14F-4D97-AF65-F5344CB8AC3E}">
        <p14:creationId xmlns:p14="http://schemas.microsoft.com/office/powerpoint/2010/main" val="338241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Резюме: понятия предметной области </a:t>
            </a:r>
            <a:br>
              <a:rPr lang="ru-RU" dirty="0" smtClean="0"/>
            </a:br>
            <a:r>
              <a:rPr lang="ru-RU" dirty="0" smtClean="0"/>
              <a:t>ИК</a:t>
            </a:r>
            <a:r>
              <a:rPr lang="en-US" dirty="0" smtClean="0"/>
              <a:t> </a:t>
            </a:r>
            <a:r>
              <a:rPr lang="ru-RU" dirty="0" smtClean="0"/>
              <a:t>и УЗ: чем управляем?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5486399" y="1845734"/>
            <a:ext cx="6310266" cy="4244169"/>
          </a:xfrm>
        </p:spPr>
        <p:txBody>
          <a:bodyPr>
            <a:noAutofit/>
          </a:bodyPr>
          <a:lstStyle/>
          <a:p>
            <a:pPr algn="just"/>
            <a:r>
              <a:rPr lang="ru-RU" sz="1900" b="1" i="1" dirty="0"/>
              <a:t>Знания </a:t>
            </a:r>
            <a:r>
              <a:rPr lang="ru-RU" sz="1900" dirty="0" smtClean="0"/>
              <a:t>— </a:t>
            </a:r>
            <a:r>
              <a:rPr lang="ru-RU" sz="1900" dirty="0"/>
              <a:t>информация в контексте деятельности субъекта, проверенная на практике и/или на </a:t>
            </a:r>
            <a:r>
              <a:rPr lang="ru-RU" sz="1900" dirty="0" smtClean="0"/>
              <a:t>опыте (в </a:t>
            </a:r>
            <a:r>
              <a:rPr lang="ru-RU" sz="1900" dirty="0" err="1" smtClean="0"/>
              <a:t>т.ч</a:t>
            </a:r>
            <a:r>
              <a:rPr lang="ru-RU" sz="1900" dirty="0" smtClean="0"/>
              <a:t>. и </a:t>
            </a:r>
            <a:br>
              <a:rPr lang="ru-RU" sz="1900" dirty="0" smtClean="0"/>
            </a:br>
            <a:r>
              <a:rPr lang="ru-RU" sz="1900" dirty="0" smtClean="0"/>
              <a:t>в эксперименте), в объёме, позволяющем </a:t>
            </a:r>
            <a:r>
              <a:rPr lang="ru-RU" sz="1900" dirty="0"/>
              <a:t>принимать адекватные решения и </a:t>
            </a:r>
            <a:r>
              <a:rPr lang="ru-RU" sz="1900" dirty="0" smtClean="0"/>
              <a:t>совершать </a:t>
            </a:r>
            <a:r>
              <a:rPr lang="ru-RU" sz="1900" dirty="0"/>
              <a:t>целенаправленные действия для </a:t>
            </a:r>
            <a:r>
              <a:rPr lang="ru-RU" sz="1900" dirty="0" smtClean="0"/>
              <a:t>достижения </a:t>
            </a:r>
            <a:r>
              <a:rPr lang="ru-RU" sz="1900" dirty="0"/>
              <a:t>желаемого и/или </a:t>
            </a:r>
            <a:r>
              <a:rPr lang="ru-RU" sz="1900" dirty="0" smtClean="0"/>
              <a:t>(по крайней мере) ожидаемого результата.</a:t>
            </a:r>
          </a:p>
          <a:p>
            <a:r>
              <a:rPr lang="ru-RU" sz="1900" b="1" i="1" dirty="0" smtClean="0"/>
              <a:t>Интеллектуальный капитал</a:t>
            </a:r>
            <a:r>
              <a:rPr lang="ru-RU" sz="1900" b="1" i="1" dirty="0"/>
              <a:t> </a:t>
            </a:r>
            <a:r>
              <a:rPr lang="ru-RU" sz="1900" dirty="0"/>
              <a:t>— </a:t>
            </a:r>
            <a:r>
              <a:rPr lang="ru-RU" sz="1900" dirty="0" smtClean="0"/>
              <a:t>совокупность знаний </a:t>
            </a:r>
            <a:br>
              <a:rPr lang="ru-RU" sz="1900" dirty="0" smtClean="0"/>
            </a:br>
            <a:r>
              <a:rPr lang="ru-RU" sz="1900" dirty="0" smtClean="0"/>
              <a:t>в распоряжении организации (</a:t>
            </a:r>
            <a:r>
              <a:rPr lang="ru-RU" sz="1900" i="1" dirty="0" smtClean="0"/>
              <a:t>вне зависимости от формы их представления: знания людей, их умения, навыки, компетенции, производственный опыт, отчуждаемые знания: регламенты, процессы, ноу-хау, другие нематериальные активы и интеллектуальная собственность</a:t>
            </a:r>
            <a:r>
              <a:rPr lang="ru-RU" sz="1900" dirty="0" smtClean="0"/>
              <a:t>), позволяющих обеспечить получение экономических выгод и способствующих максимизации эффективности деятельности предприятия.</a:t>
            </a:r>
          </a:p>
          <a:p>
            <a:pPr algn="r"/>
            <a:r>
              <a:rPr lang="en-US" sz="1100" dirty="0" smtClean="0"/>
              <a:t>© Denis </a:t>
            </a:r>
            <a:r>
              <a:rPr lang="en-US" sz="1100" dirty="0" err="1" smtClean="0"/>
              <a:t>Volkov</a:t>
            </a:r>
            <a:r>
              <a:rPr lang="en-US" sz="1100" dirty="0"/>
              <a:t> </a:t>
            </a:r>
            <a:r>
              <a:rPr lang="ru-RU" sz="1100" dirty="0" smtClean="0"/>
              <a:t>2005 - </a:t>
            </a:r>
            <a:r>
              <a:rPr lang="en-US" sz="1100" dirty="0" smtClean="0"/>
              <a:t>201</a:t>
            </a:r>
            <a:r>
              <a:rPr lang="en-US" sz="1100" dirty="0"/>
              <a:t>9</a:t>
            </a:r>
            <a:endParaRPr lang="ru-RU" sz="1100" dirty="0" smtClean="0"/>
          </a:p>
        </p:txBody>
      </p:sp>
      <p:pic>
        <p:nvPicPr>
          <p:cNvPr id="37896" name="Picture 8" descr="http://fijisun.com.fj/wp-content/uploads/2015/10/Dr-Laurence-Prusak-DEPTFO-680x3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3"/>
          <a:stretch/>
        </p:blipFill>
        <p:spPr bwMode="auto">
          <a:xfrm>
            <a:off x="1204134" y="1937265"/>
            <a:ext cx="4110250" cy="27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04134" y="5031157"/>
            <a:ext cx="4110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/>
              <a:t>Ларри Прусак одобряет! </a:t>
            </a:r>
            <a:r>
              <a:rPr lang="ru-RU" sz="2600" b="1" dirty="0" smtClean="0">
                <a:sym typeface="Wingdings" panose="05000000000000000000" pitchFamily="2" charset="2"/>
              </a:rPr>
              <a:t>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7659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знаний как объекта управления: виды и типы</a:t>
            </a:r>
            <a:endParaRPr lang="ru-RU" dirty="0"/>
          </a:p>
        </p:txBody>
      </p:sp>
      <p:graphicFrame>
        <p:nvGraphicFramePr>
          <p:cNvPr id="5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853162"/>
              </p:ext>
            </p:extLst>
          </p:nvPr>
        </p:nvGraphicFramePr>
        <p:xfrm>
          <a:off x="1096963" y="2101444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Выноска-облако 5"/>
          <p:cNvSpPr/>
          <p:nvPr/>
        </p:nvSpPr>
        <p:spPr>
          <a:xfrm flipH="1">
            <a:off x="114299" y="2000250"/>
            <a:ext cx="3400425" cy="1714500"/>
          </a:xfrm>
          <a:prstGeom prst="cloudCallout">
            <a:avLst>
              <a:gd name="adj1" fmla="val -48025"/>
              <a:gd name="adj2" fmla="val 9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Декларативное знание</a:t>
            </a:r>
            <a:endParaRPr lang="ru-RU" sz="2400" dirty="0"/>
          </a:p>
        </p:txBody>
      </p:sp>
      <p:sp>
        <p:nvSpPr>
          <p:cNvPr id="7" name="Выноска-облако 6"/>
          <p:cNvSpPr/>
          <p:nvPr/>
        </p:nvSpPr>
        <p:spPr>
          <a:xfrm>
            <a:off x="7962901" y="2000250"/>
            <a:ext cx="3124200" cy="1285875"/>
          </a:xfrm>
          <a:prstGeom prst="cloudCallout">
            <a:avLst>
              <a:gd name="adj1" fmla="val -117003"/>
              <a:gd name="adj2" fmla="val 139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/>
              <a:t>Процедуральное</a:t>
            </a:r>
            <a:r>
              <a:rPr lang="ru-RU" sz="2000" dirty="0" smtClean="0"/>
              <a:t> знание</a:t>
            </a:r>
            <a:endParaRPr lang="ru-RU" sz="20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8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3081D0-41C3-42B1-AAE1-1BC44D702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E3081D0-41C3-42B1-AAE1-1BC44D702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E7EC2B-B44E-4747-B1B0-16C60B232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9E7EC2B-B44E-4747-B1B0-16C60B232E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FF3175-D016-48CE-864D-DC0A0A6E9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BFF3175-D016-48CE-864D-DC0A0A6E9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BF2208-79A5-430D-8664-66962B2C5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7BF2208-79A5-430D-8664-66962B2C56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501295-2150-49A1-973F-E7394F6E3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E501295-2150-49A1-973F-E7394F6E3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944DCD-10E3-4CA9-87FF-CC6AAB407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E8944DCD-10E3-4CA9-87FF-CC6AAB407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9130EF-31A4-4B02-B07D-16528F20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079130EF-31A4-4B02-B07D-16528F201D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FAF055-6406-458A-9296-C852D9EB1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ABFAF055-6406-458A-9296-C852D9EB19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5FF4EF-FE21-4E53-BEBC-3C8FF18ED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435FF4EF-FE21-4E53-BEBC-3C8FF18ED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986159-740B-4182-B9F2-80A11D068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E4986159-740B-4182-B9F2-80A11D068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0DBA9-E010-407E-8FB6-0B4E7530F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3FF0DBA9-E010-407E-8FB6-0B4E7530F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FC8F81-64C3-4A98-B8B9-062BB8A3BE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8FFC8F81-64C3-4A98-B8B9-062BB8A3BE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CF6C16-99B9-4669-A445-3A484F31A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37CF6C16-99B9-4669-A445-3A484F31A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555C5-DBDA-42E1-B70E-557D82FB79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F8C555C5-DBDA-42E1-B70E-557D82FB79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60D3FD-6DAF-4C1D-9370-FA6E78A3C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6760D3FD-6DAF-4C1D-9370-FA6E78A3C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82CB88-884E-4431-B544-3A82FEE99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7B82CB88-884E-4431-B544-3A82FEE99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09850B-42F8-4DBF-A364-B8EA4D681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1909850B-42F8-4DBF-A364-B8EA4D681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3" name="Group 2"/>
          <p:cNvGrpSpPr>
            <a:grpSpLocks noChangeAspect="1"/>
          </p:cNvGrpSpPr>
          <p:nvPr/>
        </p:nvGrpSpPr>
        <p:grpSpPr bwMode="auto">
          <a:xfrm>
            <a:off x="4222504" y="2187819"/>
            <a:ext cx="3807951" cy="3586101"/>
            <a:chOff x="1474" y="1089"/>
            <a:chExt cx="2712" cy="2554"/>
          </a:xfrm>
        </p:grpSpPr>
        <p:sp>
          <p:nvSpPr>
            <p:cNvPr id="81927" name="Oval 3"/>
            <p:cNvSpPr>
              <a:spLocks noChangeArrowheads="1"/>
            </p:cNvSpPr>
            <p:nvPr/>
          </p:nvSpPr>
          <p:spPr bwMode="auto">
            <a:xfrm>
              <a:off x="2041" y="1089"/>
              <a:ext cx="1578" cy="1581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1260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14000" rIns="90000" bIns="468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en-US" altLang="ru-RU" b="1" dirty="0" err="1">
                  <a:solidFill>
                    <a:srgbClr val="000000"/>
                  </a:solidFill>
                  <a:latin typeface="+mn-lt"/>
                </a:rPr>
                <a:t>Люди</a:t>
              </a:r>
              <a:endParaRPr lang="en-US" altLang="ru-RU" b="1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1928" name="Oval 4"/>
            <p:cNvSpPr>
              <a:spLocks noChangeArrowheads="1"/>
            </p:cNvSpPr>
            <p:nvPr/>
          </p:nvSpPr>
          <p:spPr bwMode="auto">
            <a:xfrm>
              <a:off x="1474" y="2064"/>
              <a:ext cx="1578" cy="1579"/>
            </a:xfrm>
            <a:prstGeom prst="ellipse">
              <a:avLst/>
            </a:prstGeom>
            <a:solidFill>
              <a:srgbClr val="00FF00">
                <a:alpha val="50195"/>
              </a:srgbClr>
            </a:solidFill>
            <a:ln w="1260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18000" tIns="0" rIns="90000" bIns="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en-US" altLang="ru-RU" b="1" dirty="0" err="1">
                  <a:solidFill>
                    <a:srgbClr val="000000"/>
                  </a:solidFill>
                  <a:latin typeface="+mn-lt"/>
                </a:rPr>
                <a:t>Процессы</a:t>
              </a:r>
              <a:endParaRPr lang="en-US" altLang="ru-RU" b="1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81929" name="Oval 5"/>
            <p:cNvSpPr>
              <a:spLocks noChangeArrowheads="1"/>
            </p:cNvSpPr>
            <p:nvPr/>
          </p:nvSpPr>
          <p:spPr bwMode="auto">
            <a:xfrm>
              <a:off x="2608" y="2064"/>
              <a:ext cx="1578" cy="1579"/>
            </a:xfrm>
            <a:prstGeom prst="ellipse">
              <a:avLst/>
            </a:prstGeom>
            <a:solidFill>
              <a:srgbClr val="0000FF">
                <a:alpha val="50195"/>
              </a:srgbClr>
            </a:solidFill>
            <a:ln w="1260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0" rIns="18000" bIns="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>
                <a:buSzPct val="100000"/>
              </a:pPr>
              <a:r>
                <a:rPr lang="en-US" altLang="ru-RU" b="1" dirty="0" err="1">
                  <a:solidFill>
                    <a:srgbClr val="000000"/>
                  </a:solidFill>
                  <a:latin typeface="+mn-lt"/>
                </a:rPr>
                <a:t>Технологии</a:t>
              </a:r>
              <a:endParaRPr lang="en-US" altLang="ru-RU" b="1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81924" name="AutoShape 6"/>
          <p:cNvSpPr>
            <a:spLocks/>
          </p:cNvSpPr>
          <p:nvPr/>
        </p:nvSpPr>
        <p:spPr bwMode="auto">
          <a:xfrm>
            <a:off x="8085567" y="2187819"/>
            <a:ext cx="2388469" cy="1480172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17069"/>
              <a:gd name="adj5" fmla="val 135448"/>
              <a:gd name="adj6" fmla="val -81178"/>
            </a:avLst>
          </a:prstGeom>
          <a:solidFill>
            <a:srgbClr val="0066CC">
              <a:alpha val="9804"/>
            </a:srgbClr>
          </a:solidFill>
          <a:ln w="25400" cap="sq">
            <a:solidFill>
              <a:schemeClr val="tx1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Область </a:t>
            </a:r>
            <a:r>
              <a:rPr lang="ru-RU" altLang="ru-RU" b="1" dirty="0">
                <a:solidFill>
                  <a:srgbClr val="000000"/>
                </a:solidFill>
                <a:latin typeface="+mn-lt"/>
              </a:rPr>
              <a:t>приращения</a:t>
            </a:r>
            <a:r>
              <a:rPr lang="ru-RU" altLang="ru-RU" dirty="0">
                <a:solidFill>
                  <a:srgbClr val="000000"/>
                </a:solidFill>
                <a:latin typeface="+mn-lt"/>
              </a:rPr>
              <a:t> интеллектуального капитала</a:t>
            </a:r>
          </a:p>
        </p:txBody>
      </p:sp>
      <p:sp>
        <p:nvSpPr>
          <p:cNvPr id="81925" name="Text Box 7"/>
          <p:cNvSpPr txBox="1">
            <a:spLocks noChangeArrowheads="1"/>
          </p:cNvSpPr>
          <p:nvPr/>
        </p:nvSpPr>
        <p:spPr bwMode="auto">
          <a:xfrm>
            <a:off x="2292666" y="5908099"/>
            <a:ext cx="7667625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dirty="0" smtClean="0">
                <a:solidFill>
                  <a:schemeClr val="tx1"/>
                </a:solidFill>
                <a:latin typeface="+mn-lt"/>
              </a:rPr>
              <a:t>Схема </a:t>
            </a:r>
            <a:r>
              <a:rPr lang="ru-RU" altLang="ru-RU" sz="1500" dirty="0">
                <a:solidFill>
                  <a:schemeClr val="tx1"/>
                </a:solidFill>
                <a:latin typeface="+mn-lt"/>
              </a:rPr>
              <a:t>формирования области приращения интеллектуального капитала </a:t>
            </a:r>
          </a:p>
        </p:txBody>
      </p:sp>
      <p:sp>
        <p:nvSpPr>
          <p:cNvPr id="81926" name="Rectangle 8"/>
          <p:cNvSpPr>
            <a:spLocks noChangeArrowheads="1"/>
          </p:cNvSpPr>
          <p:nvPr/>
        </p:nvSpPr>
        <p:spPr bwMode="auto">
          <a:xfrm>
            <a:off x="9853544" y="6499163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2006-2017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altLang="ru-RU" dirty="0">
                <a:solidFill>
                  <a:srgbClr val="000000"/>
                </a:solidFill>
              </a:rPr>
              <a:t>Области </a:t>
            </a:r>
            <a:r>
              <a:rPr lang="ru-RU" altLang="ru-RU" dirty="0" smtClean="0">
                <a:solidFill>
                  <a:srgbClr val="000000"/>
                </a:solidFill>
              </a:rPr>
              <a:t>формирования </a:t>
            </a:r>
            <a:r>
              <a:rPr lang="ru-RU" altLang="ru-RU" dirty="0">
                <a:solidFill>
                  <a:srgbClr val="000000"/>
                </a:solidFill>
              </a:rPr>
              <a:t>и </a:t>
            </a:r>
            <a:r>
              <a:rPr lang="ru-RU" altLang="ru-RU" dirty="0" smtClean="0">
                <a:solidFill>
                  <a:srgbClr val="000000"/>
                </a:solidFill>
              </a:rPr>
              <a:t>приращения интеллектуального </a:t>
            </a:r>
            <a:r>
              <a:rPr lang="ru-RU" altLang="ru-RU" dirty="0">
                <a:solidFill>
                  <a:srgbClr val="000000"/>
                </a:solidFill>
              </a:rPr>
              <a:t>капитала</a:t>
            </a:r>
          </a:p>
        </p:txBody>
      </p:sp>
    </p:spTree>
    <p:extLst>
      <p:ext uri="{BB962C8B-B14F-4D97-AF65-F5344CB8AC3E}">
        <p14:creationId xmlns:p14="http://schemas.microsoft.com/office/powerpoint/2010/main" val="2799651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7" name="Oval 3"/>
          <p:cNvSpPr>
            <a:spLocks noChangeArrowheads="1"/>
          </p:cNvSpPr>
          <p:nvPr/>
        </p:nvSpPr>
        <p:spPr bwMode="auto">
          <a:xfrm>
            <a:off x="5018635" y="2946360"/>
            <a:ext cx="2215688" cy="2219900"/>
          </a:xfrm>
          <a:prstGeom prst="ellipse">
            <a:avLst/>
          </a:prstGeom>
          <a:solidFill>
            <a:srgbClr val="FF0000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140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ru-RU" b="1" dirty="0" err="1">
                <a:solidFill>
                  <a:srgbClr val="000000"/>
                </a:solidFill>
                <a:latin typeface="+mn-lt"/>
              </a:rPr>
              <a:t>Люди</a:t>
            </a:r>
            <a:endParaRPr lang="en-US" altLang="ru-RU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28" name="Oval 4"/>
          <p:cNvSpPr>
            <a:spLocks noChangeArrowheads="1"/>
          </p:cNvSpPr>
          <p:nvPr/>
        </p:nvSpPr>
        <p:spPr bwMode="auto">
          <a:xfrm>
            <a:off x="4222504" y="3556828"/>
            <a:ext cx="2215688" cy="2217092"/>
          </a:xfrm>
          <a:prstGeom prst="ellipse">
            <a:avLst/>
          </a:prstGeom>
          <a:solidFill>
            <a:srgbClr val="00FF00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8000" tIns="0" rIns="9000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n-US" altLang="ru-RU" b="1" dirty="0" err="1">
                <a:solidFill>
                  <a:srgbClr val="000000"/>
                </a:solidFill>
                <a:latin typeface="+mn-lt"/>
              </a:rPr>
              <a:t>Процессы</a:t>
            </a:r>
            <a:endParaRPr lang="en-US" altLang="ru-RU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29" name="Oval 5"/>
          <p:cNvSpPr>
            <a:spLocks noChangeArrowheads="1"/>
          </p:cNvSpPr>
          <p:nvPr/>
        </p:nvSpPr>
        <p:spPr bwMode="auto">
          <a:xfrm>
            <a:off x="5814767" y="3556828"/>
            <a:ext cx="2215688" cy="2217092"/>
          </a:xfrm>
          <a:prstGeom prst="ellipse">
            <a:avLst/>
          </a:prstGeom>
          <a:solidFill>
            <a:srgbClr val="0000FF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0" rIns="1800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en-US" altLang="ru-RU" b="1" dirty="0" err="1">
                <a:solidFill>
                  <a:srgbClr val="000000"/>
                </a:solidFill>
                <a:latin typeface="+mn-lt"/>
              </a:rPr>
              <a:t>Технологии</a:t>
            </a:r>
            <a:endParaRPr lang="en-US" altLang="ru-RU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1924" name="AutoShape 6"/>
          <p:cNvSpPr>
            <a:spLocks/>
          </p:cNvSpPr>
          <p:nvPr/>
        </p:nvSpPr>
        <p:spPr bwMode="auto">
          <a:xfrm>
            <a:off x="8085567" y="2187819"/>
            <a:ext cx="2388469" cy="1480172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17069"/>
              <a:gd name="adj5" fmla="val 167740"/>
              <a:gd name="adj6" fmla="val -81613"/>
            </a:avLst>
          </a:prstGeom>
          <a:solidFill>
            <a:srgbClr val="0066CC">
              <a:alpha val="9804"/>
            </a:srgbClr>
          </a:solidFill>
          <a:ln w="25400" cap="sq">
            <a:solidFill>
              <a:schemeClr val="tx1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dirty="0">
                <a:solidFill>
                  <a:srgbClr val="000000"/>
                </a:solidFill>
                <a:latin typeface="+mn-lt"/>
              </a:rPr>
              <a:t>Область </a:t>
            </a:r>
            <a:r>
              <a:rPr lang="ru-RU" altLang="ru-RU" b="1" dirty="0">
                <a:solidFill>
                  <a:srgbClr val="000000"/>
                </a:solidFill>
                <a:latin typeface="+mn-lt"/>
              </a:rPr>
              <a:t>приращения</a:t>
            </a:r>
            <a:r>
              <a:rPr lang="ru-RU" altLang="ru-RU" dirty="0">
                <a:solidFill>
                  <a:srgbClr val="000000"/>
                </a:solidFill>
                <a:latin typeface="+mn-lt"/>
              </a:rPr>
              <a:t> интеллектуального капитала</a:t>
            </a:r>
          </a:p>
        </p:txBody>
      </p:sp>
      <p:sp>
        <p:nvSpPr>
          <p:cNvPr id="81926" name="Rectangle 8"/>
          <p:cNvSpPr>
            <a:spLocks noChangeArrowheads="1"/>
          </p:cNvSpPr>
          <p:nvPr/>
        </p:nvSpPr>
        <p:spPr bwMode="auto">
          <a:xfrm>
            <a:off x="9862688" y="6499163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2006-2017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altLang="ru-RU" dirty="0">
                <a:solidFill>
                  <a:srgbClr val="000000"/>
                </a:solidFill>
              </a:rPr>
              <a:t>Области </a:t>
            </a:r>
            <a:r>
              <a:rPr lang="ru-RU" altLang="ru-RU" dirty="0" smtClean="0">
                <a:solidFill>
                  <a:srgbClr val="000000"/>
                </a:solidFill>
              </a:rPr>
              <a:t>формирования </a:t>
            </a:r>
            <a:r>
              <a:rPr lang="ru-RU" altLang="ru-RU" dirty="0">
                <a:solidFill>
                  <a:srgbClr val="000000"/>
                </a:solidFill>
              </a:rPr>
              <a:t>и </a:t>
            </a:r>
            <a:r>
              <a:rPr lang="ru-RU" altLang="ru-RU" dirty="0" smtClean="0">
                <a:solidFill>
                  <a:srgbClr val="000000"/>
                </a:solidFill>
              </a:rPr>
              <a:t>приращения интеллектуального </a:t>
            </a:r>
            <a:r>
              <a:rPr lang="ru-RU" altLang="ru-RU" dirty="0">
                <a:solidFill>
                  <a:srgbClr val="000000"/>
                </a:solidFill>
              </a:rPr>
              <a:t>капитала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943894" y="5895182"/>
            <a:ext cx="828040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dirty="0" smtClean="0">
                <a:solidFill>
                  <a:schemeClr val="tx1"/>
                </a:solidFill>
                <a:latin typeface="+mn-lt"/>
              </a:rPr>
              <a:t>Приращение </a:t>
            </a:r>
            <a:r>
              <a:rPr lang="ru-RU" altLang="ru-RU" sz="1500" dirty="0">
                <a:solidFill>
                  <a:schemeClr val="tx1"/>
                </a:solidFill>
                <a:latin typeface="+mn-lt"/>
              </a:rPr>
              <a:t>областей знаний за счёт применения </a:t>
            </a:r>
            <a:r>
              <a:rPr lang="ru-RU" altLang="ru-RU" sz="1500" dirty="0" err="1">
                <a:solidFill>
                  <a:schemeClr val="tx1"/>
                </a:solidFill>
                <a:latin typeface="+mn-lt"/>
              </a:rPr>
              <a:t>компетентностного</a:t>
            </a:r>
            <a:r>
              <a:rPr lang="ru-RU" altLang="ru-RU" sz="1500" dirty="0">
                <a:solidFill>
                  <a:schemeClr val="tx1"/>
                </a:solidFill>
                <a:latin typeface="+mn-lt"/>
              </a:rPr>
              <a:t> подхода </a:t>
            </a: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 flipH="1">
            <a:off x="1207294" y="2192297"/>
            <a:ext cx="2789237" cy="1439863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17069"/>
              <a:gd name="adj5" fmla="val 135188"/>
              <a:gd name="adj6" fmla="val -54336"/>
            </a:avLst>
          </a:prstGeom>
          <a:solidFill>
            <a:srgbClr val="660066">
              <a:alpha val="25098"/>
            </a:srgbClr>
          </a:solidFill>
          <a:ln w="25400" cap="sq">
            <a:solidFill>
              <a:srgbClr val="008000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54000" rIns="99000" bIns="54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>
                <a:solidFill>
                  <a:srgbClr val="000000"/>
                </a:solidFill>
                <a:latin typeface="+mn-lt"/>
              </a:rPr>
              <a:t>Области</a:t>
            </a:r>
          </a:p>
          <a:p>
            <a:pPr algn="ctr" eaLnBrk="1" hangingPunct="1">
              <a:buSzPct val="100000"/>
            </a:pPr>
            <a:r>
              <a:rPr lang="ru-RU" altLang="ru-RU" b="1">
                <a:solidFill>
                  <a:srgbClr val="000000"/>
                </a:solidFill>
                <a:latin typeface="+mn-lt"/>
              </a:rPr>
              <a:t>компетенций</a:t>
            </a:r>
          </a:p>
        </p:txBody>
      </p:sp>
      <p:sp>
        <p:nvSpPr>
          <p:cNvPr id="12" name="AutoShape 6"/>
          <p:cNvSpPr>
            <a:spLocks/>
          </p:cNvSpPr>
          <p:nvPr/>
        </p:nvSpPr>
        <p:spPr bwMode="auto">
          <a:xfrm flipH="1">
            <a:off x="1211605" y="2187819"/>
            <a:ext cx="2789237" cy="1444341"/>
          </a:xfrm>
          <a:prstGeom prst="borderCallout2">
            <a:avLst>
              <a:gd name="adj1" fmla="val 14344"/>
              <a:gd name="adj2" fmla="val -3208"/>
              <a:gd name="adj3" fmla="val 13663"/>
              <a:gd name="adj4" fmla="val -61349"/>
              <a:gd name="adj5" fmla="val 113864"/>
              <a:gd name="adj6" fmla="val -89942"/>
            </a:avLst>
          </a:prstGeom>
          <a:solidFill>
            <a:srgbClr val="660066">
              <a:alpha val="25098"/>
            </a:srgbClr>
          </a:solidFill>
          <a:ln w="25400" cap="sq">
            <a:solidFill>
              <a:srgbClr val="800080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15765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7" name="Oval 3"/>
          <p:cNvSpPr>
            <a:spLocks noChangeArrowheads="1"/>
          </p:cNvSpPr>
          <p:nvPr/>
        </p:nvSpPr>
        <p:spPr bwMode="auto">
          <a:xfrm>
            <a:off x="5197145" y="3401604"/>
            <a:ext cx="2004438" cy="2006977"/>
          </a:xfrm>
          <a:prstGeom prst="ellipse">
            <a:avLst/>
          </a:prstGeom>
          <a:solidFill>
            <a:srgbClr val="FF0000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-108000" rIns="90000" bIns="180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endParaRPr lang="uk-UA" alt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978" name="Oval 4"/>
          <p:cNvSpPr>
            <a:spLocks noChangeArrowheads="1"/>
          </p:cNvSpPr>
          <p:nvPr/>
        </p:nvSpPr>
        <p:spPr bwMode="auto">
          <a:xfrm>
            <a:off x="5081553" y="3568005"/>
            <a:ext cx="2004438" cy="2005707"/>
          </a:xfrm>
          <a:prstGeom prst="ellipse">
            <a:avLst/>
          </a:prstGeom>
          <a:solidFill>
            <a:srgbClr val="00FF00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8000" tIns="0" rIns="9000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endParaRPr lang="ru-RU" alt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979" name="Oval 5"/>
          <p:cNvSpPr>
            <a:spLocks noChangeArrowheads="1"/>
          </p:cNvSpPr>
          <p:nvPr/>
        </p:nvSpPr>
        <p:spPr bwMode="auto">
          <a:xfrm>
            <a:off x="5311466" y="3568005"/>
            <a:ext cx="2004438" cy="2005707"/>
          </a:xfrm>
          <a:prstGeom prst="ellipse">
            <a:avLst/>
          </a:prstGeom>
          <a:solidFill>
            <a:srgbClr val="0000FF">
              <a:alpha val="50195"/>
            </a:srgbClr>
          </a:solidFill>
          <a:ln w="1260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0" rIns="1800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endParaRPr lang="ru-RU" alt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972" name="AutoShape 6"/>
          <p:cNvSpPr>
            <a:spLocks/>
          </p:cNvSpPr>
          <p:nvPr/>
        </p:nvSpPr>
        <p:spPr bwMode="auto">
          <a:xfrm flipH="1">
            <a:off x="2871916" y="2198688"/>
            <a:ext cx="2231809" cy="1152107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69741"/>
              <a:gd name="adj5" fmla="val 156953"/>
              <a:gd name="adj6" fmla="val -84465"/>
            </a:avLst>
          </a:prstGeom>
          <a:solidFill>
            <a:srgbClr val="660066">
              <a:alpha val="25098"/>
            </a:srgbClr>
          </a:solidFill>
          <a:ln w="25400" cap="sq">
            <a:solidFill>
              <a:srgbClr val="800080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3973" name="AutoShape 7"/>
          <p:cNvSpPr>
            <a:spLocks/>
          </p:cNvSpPr>
          <p:nvPr/>
        </p:nvSpPr>
        <p:spPr bwMode="auto">
          <a:xfrm>
            <a:off x="7321783" y="2198687"/>
            <a:ext cx="2431817" cy="1369318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17069"/>
              <a:gd name="adj5" fmla="val 178331"/>
              <a:gd name="adj6" fmla="val -45305"/>
            </a:avLst>
          </a:prstGeom>
          <a:solidFill>
            <a:srgbClr val="0066CC">
              <a:alpha val="9804"/>
            </a:srgbClr>
          </a:solidFill>
          <a:ln w="25400" cap="sq">
            <a:solidFill>
              <a:srgbClr val="000000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54000" rIns="99000" bIns="54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dirty="0">
                <a:solidFill>
                  <a:schemeClr val="tx1"/>
                </a:solidFill>
                <a:latin typeface="+mn-lt"/>
              </a:rPr>
              <a:t>Область </a:t>
            </a:r>
            <a:r>
              <a:rPr lang="ru-RU" altLang="ru-RU" b="1" dirty="0">
                <a:solidFill>
                  <a:schemeClr val="tx1"/>
                </a:solidFill>
                <a:latin typeface="+mn-lt"/>
              </a:rPr>
              <a:t>приращения</a:t>
            </a:r>
            <a:r>
              <a:rPr lang="ru-RU" altLang="ru-RU" dirty="0">
                <a:solidFill>
                  <a:schemeClr val="tx1"/>
                </a:solidFill>
                <a:latin typeface="+mn-lt"/>
              </a:rPr>
              <a:t> интеллектуального капитала</a:t>
            </a:r>
          </a:p>
        </p:txBody>
      </p:sp>
      <p:sp>
        <p:nvSpPr>
          <p:cNvPr id="83974" name="AutoShape 8"/>
          <p:cNvSpPr>
            <a:spLocks/>
          </p:cNvSpPr>
          <p:nvPr/>
        </p:nvSpPr>
        <p:spPr bwMode="auto">
          <a:xfrm flipH="1">
            <a:off x="2871916" y="2198688"/>
            <a:ext cx="2231809" cy="1152107"/>
          </a:xfrm>
          <a:prstGeom prst="borderCallout2">
            <a:avLst>
              <a:gd name="adj1" fmla="val 13843"/>
              <a:gd name="adj2" fmla="val -3208"/>
              <a:gd name="adj3" fmla="val 13843"/>
              <a:gd name="adj4" fmla="val -17069"/>
              <a:gd name="adj5" fmla="val 158491"/>
              <a:gd name="adj6" fmla="val -13588"/>
            </a:avLst>
          </a:prstGeom>
          <a:solidFill>
            <a:srgbClr val="660066">
              <a:alpha val="25098"/>
            </a:srgbClr>
          </a:solidFill>
          <a:ln w="25400" cap="sq">
            <a:solidFill>
              <a:srgbClr val="008000"/>
            </a:solidFill>
            <a:bevel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54000" rIns="99000" bIns="54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>
                <a:solidFill>
                  <a:schemeClr val="tx1"/>
                </a:solidFill>
                <a:latin typeface="+mn-lt"/>
              </a:rPr>
              <a:t>Области</a:t>
            </a:r>
          </a:p>
          <a:p>
            <a:pPr algn="ctr" eaLnBrk="1" hangingPunct="1">
              <a:buSzPct val="100000"/>
            </a:pPr>
            <a:r>
              <a:rPr lang="ru-RU" altLang="ru-RU" b="1">
                <a:solidFill>
                  <a:schemeClr val="tx1"/>
                </a:solidFill>
                <a:latin typeface="+mn-lt"/>
              </a:rPr>
              <a:t>компетенций</a:t>
            </a:r>
          </a:p>
        </p:txBody>
      </p:sp>
      <p:sp>
        <p:nvSpPr>
          <p:cNvPr id="83975" name="Text Box 9"/>
          <p:cNvSpPr txBox="1">
            <a:spLocks noChangeArrowheads="1"/>
          </p:cNvSpPr>
          <p:nvPr/>
        </p:nvSpPr>
        <p:spPr bwMode="auto">
          <a:xfrm>
            <a:off x="606859" y="5895182"/>
            <a:ext cx="1121179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b="1" dirty="0" smtClean="0">
                <a:solidFill>
                  <a:schemeClr val="tx1"/>
                </a:solidFill>
                <a:latin typeface="+mn-lt"/>
              </a:rPr>
              <a:t>Максимизация</a:t>
            </a:r>
            <a:r>
              <a:rPr lang="ru-RU" altLang="ru-RU" sz="1500" dirty="0" smtClean="0">
                <a:solidFill>
                  <a:schemeClr val="tx1"/>
                </a:solidFill>
                <a:latin typeface="+mn-lt"/>
              </a:rPr>
              <a:t> приращения интеллектуального капитала за </a:t>
            </a:r>
            <a:r>
              <a:rPr lang="ru-RU" altLang="ru-RU" sz="1500" dirty="0">
                <a:solidFill>
                  <a:schemeClr val="tx1"/>
                </a:solidFill>
                <a:latin typeface="+mn-lt"/>
              </a:rPr>
              <a:t>счёт применения </a:t>
            </a:r>
            <a:r>
              <a:rPr lang="ru-RU" altLang="ru-RU" sz="1500" dirty="0" err="1">
                <a:solidFill>
                  <a:schemeClr val="tx1"/>
                </a:solidFill>
                <a:latin typeface="+mn-lt"/>
              </a:rPr>
              <a:t>компетентностного</a:t>
            </a:r>
            <a:r>
              <a:rPr lang="ru-RU" altLang="ru-RU" sz="1500" dirty="0">
                <a:solidFill>
                  <a:schemeClr val="tx1"/>
                </a:solidFill>
                <a:latin typeface="+mn-lt"/>
              </a:rPr>
              <a:t> подхода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57411" cy="1450757"/>
          </a:xfrm>
        </p:spPr>
        <p:txBody>
          <a:bodyPr/>
          <a:lstStyle/>
          <a:p>
            <a:r>
              <a:rPr lang="ru-RU" dirty="0" smtClean="0"/>
              <a:t>Стратегия – приращение компетенций!</a:t>
            </a:r>
            <a:endParaRPr lang="ru-RU" dirty="0"/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2068972" y="1844519"/>
            <a:ext cx="3807104" cy="1886234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868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reeform 1"/>
          <p:cNvSpPr>
            <a:spLocks noChangeArrowheads="1"/>
          </p:cNvSpPr>
          <p:nvPr/>
        </p:nvSpPr>
        <p:spPr bwMode="auto">
          <a:xfrm rot="-8100000">
            <a:off x="4129480" y="2489217"/>
            <a:ext cx="2189163" cy="3371850"/>
          </a:xfrm>
          <a:custGeom>
            <a:avLst/>
            <a:gdLst>
              <a:gd name="T0" fmla="*/ 2147483647 w 1104"/>
              <a:gd name="T1" fmla="*/ 0 h 1608"/>
              <a:gd name="T2" fmla="*/ 2147483647 w 1104"/>
              <a:gd name="T3" fmla="*/ 0 h 1608"/>
              <a:gd name="T4" fmla="*/ 0 w 1104"/>
              <a:gd name="T5" fmla="*/ 2147483647 h 1608"/>
              <a:gd name="T6" fmla="*/ 2147483647 w 1104"/>
              <a:gd name="T7" fmla="*/ 2147483647 h 1608"/>
              <a:gd name="T8" fmla="*/ 2147483647 w 1104"/>
              <a:gd name="T9" fmla="*/ 2147483647 h 1608"/>
              <a:gd name="T10" fmla="*/ 2147483647 w 1104"/>
              <a:gd name="T11" fmla="*/ 2147483647 h 1608"/>
              <a:gd name="T12" fmla="*/ 2147483647 w 1104"/>
              <a:gd name="T13" fmla="*/ 2147483647 h 1608"/>
              <a:gd name="T14" fmla="*/ 2147483647 w 1104"/>
              <a:gd name="T15" fmla="*/ 2147483647 h 1608"/>
              <a:gd name="T16" fmla="*/ 2147483647 w 1104"/>
              <a:gd name="T17" fmla="*/ 2147483647 h 1608"/>
              <a:gd name="T18" fmla="*/ 2147483647 w 1104"/>
              <a:gd name="T19" fmla="*/ 2147483647 h 1608"/>
              <a:gd name="T20" fmla="*/ 2147483647 w 1104"/>
              <a:gd name="T21" fmla="*/ 0 h 16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04"/>
              <a:gd name="T34" fmla="*/ 0 h 1608"/>
              <a:gd name="T35" fmla="*/ 1104 w 1104"/>
              <a:gd name="T36" fmla="*/ 1608 h 16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69A2E1">
              <a:alpha val="7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4755" name="Freeform 2"/>
          <p:cNvSpPr>
            <a:spLocks noChangeArrowheads="1"/>
          </p:cNvSpPr>
          <p:nvPr/>
        </p:nvSpPr>
        <p:spPr bwMode="auto">
          <a:xfrm rot="2700000">
            <a:off x="5752069" y="1120776"/>
            <a:ext cx="2314575" cy="3317875"/>
          </a:xfrm>
          <a:custGeom>
            <a:avLst/>
            <a:gdLst>
              <a:gd name="T0" fmla="*/ 2147483647 w 1104"/>
              <a:gd name="T1" fmla="*/ 0 h 1608"/>
              <a:gd name="T2" fmla="*/ 2147483647 w 1104"/>
              <a:gd name="T3" fmla="*/ 0 h 1608"/>
              <a:gd name="T4" fmla="*/ 0 w 1104"/>
              <a:gd name="T5" fmla="*/ 2147483647 h 1608"/>
              <a:gd name="T6" fmla="*/ 2147483647 w 1104"/>
              <a:gd name="T7" fmla="*/ 2147483647 h 1608"/>
              <a:gd name="T8" fmla="*/ 2147483647 w 1104"/>
              <a:gd name="T9" fmla="*/ 2147483647 h 1608"/>
              <a:gd name="T10" fmla="*/ 2147483647 w 1104"/>
              <a:gd name="T11" fmla="*/ 2147483647 h 1608"/>
              <a:gd name="T12" fmla="*/ 2147483647 w 1104"/>
              <a:gd name="T13" fmla="*/ 2147483647 h 1608"/>
              <a:gd name="T14" fmla="*/ 2147483647 w 1104"/>
              <a:gd name="T15" fmla="*/ 2147483647 h 1608"/>
              <a:gd name="T16" fmla="*/ 2147483647 w 1104"/>
              <a:gd name="T17" fmla="*/ 2147483647 h 1608"/>
              <a:gd name="T18" fmla="*/ 2147483647 w 1104"/>
              <a:gd name="T19" fmla="*/ 2147483647 h 1608"/>
              <a:gd name="T20" fmla="*/ 2147483647 w 1104"/>
              <a:gd name="T21" fmla="*/ 0 h 16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04"/>
              <a:gd name="T34" fmla="*/ 0 h 1608"/>
              <a:gd name="T35" fmla="*/ 1104 w 1104"/>
              <a:gd name="T36" fmla="*/ 1608 h 16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61B2">
              <a:alpha val="7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4756" name="Freeform 3"/>
          <p:cNvSpPr>
            <a:spLocks noChangeArrowheads="1"/>
          </p:cNvSpPr>
          <p:nvPr/>
        </p:nvSpPr>
        <p:spPr bwMode="auto">
          <a:xfrm rot="-2700000">
            <a:off x="4123293" y="1143001"/>
            <a:ext cx="2344738" cy="3363913"/>
          </a:xfrm>
          <a:custGeom>
            <a:avLst/>
            <a:gdLst>
              <a:gd name="T0" fmla="*/ 2147483647 w 1104"/>
              <a:gd name="T1" fmla="*/ 0 h 1608"/>
              <a:gd name="T2" fmla="*/ 2147483647 w 1104"/>
              <a:gd name="T3" fmla="*/ 0 h 1608"/>
              <a:gd name="T4" fmla="*/ 0 w 1104"/>
              <a:gd name="T5" fmla="*/ 2147483647 h 1608"/>
              <a:gd name="T6" fmla="*/ 2147483647 w 1104"/>
              <a:gd name="T7" fmla="*/ 2147483647 h 1608"/>
              <a:gd name="T8" fmla="*/ 2147483647 w 1104"/>
              <a:gd name="T9" fmla="*/ 2147483647 h 1608"/>
              <a:gd name="T10" fmla="*/ 2147483647 w 1104"/>
              <a:gd name="T11" fmla="*/ 2147483647 h 1608"/>
              <a:gd name="T12" fmla="*/ 2147483647 w 1104"/>
              <a:gd name="T13" fmla="*/ 2147483647 h 1608"/>
              <a:gd name="T14" fmla="*/ 2147483647 w 1104"/>
              <a:gd name="T15" fmla="*/ 2147483647 h 1608"/>
              <a:gd name="T16" fmla="*/ 2147483647 w 1104"/>
              <a:gd name="T17" fmla="*/ 2147483647 h 1608"/>
              <a:gd name="T18" fmla="*/ 2147483647 w 1104"/>
              <a:gd name="T19" fmla="*/ 2147483647 h 1608"/>
              <a:gd name="T20" fmla="*/ 2147483647 w 1104"/>
              <a:gd name="T21" fmla="*/ 0 h 16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04"/>
              <a:gd name="T34" fmla="*/ 0 h 1608"/>
              <a:gd name="T35" fmla="*/ 1104 w 1104"/>
              <a:gd name="T36" fmla="*/ 1608 h 16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4074">
              <a:alpha val="7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4757" name="Freeform 4"/>
          <p:cNvSpPr>
            <a:spLocks noChangeArrowheads="1"/>
          </p:cNvSpPr>
          <p:nvPr/>
        </p:nvSpPr>
        <p:spPr bwMode="auto">
          <a:xfrm rot="8100000">
            <a:off x="5887006" y="2566989"/>
            <a:ext cx="2259012" cy="3241675"/>
          </a:xfrm>
          <a:custGeom>
            <a:avLst/>
            <a:gdLst>
              <a:gd name="T0" fmla="*/ 2147483647 w 1104"/>
              <a:gd name="T1" fmla="*/ 0 h 1608"/>
              <a:gd name="T2" fmla="*/ 2147483647 w 1104"/>
              <a:gd name="T3" fmla="*/ 0 h 1608"/>
              <a:gd name="T4" fmla="*/ 0 w 1104"/>
              <a:gd name="T5" fmla="*/ 2147483647 h 1608"/>
              <a:gd name="T6" fmla="*/ 2147483647 w 1104"/>
              <a:gd name="T7" fmla="*/ 2147483647 h 1608"/>
              <a:gd name="T8" fmla="*/ 2147483647 w 1104"/>
              <a:gd name="T9" fmla="*/ 2147483647 h 1608"/>
              <a:gd name="T10" fmla="*/ 2147483647 w 1104"/>
              <a:gd name="T11" fmla="*/ 2147483647 h 1608"/>
              <a:gd name="T12" fmla="*/ 2147483647 w 1104"/>
              <a:gd name="T13" fmla="*/ 2147483647 h 1608"/>
              <a:gd name="T14" fmla="*/ 2147483647 w 1104"/>
              <a:gd name="T15" fmla="*/ 2147483647 h 1608"/>
              <a:gd name="T16" fmla="*/ 2147483647 w 1104"/>
              <a:gd name="T17" fmla="*/ 2147483647 h 1608"/>
              <a:gd name="T18" fmla="*/ 2147483647 w 1104"/>
              <a:gd name="T19" fmla="*/ 2147483647 h 1608"/>
              <a:gd name="T20" fmla="*/ 2147483647 w 1104"/>
              <a:gd name="T21" fmla="*/ 0 h 16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04"/>
              <a:gd name="T34" fmla="*/ 0 h 1608"/>
              <a:gd name="T35" fmla="*/ 1104 w 1104"/>
              <a:gd name="T36" fmla="*/ 1608 h 16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2A79D0">
              <a:alpha val="7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4758" name="AutoShape 5"/>
          <p:cNvSpPr>
            <a:spLocks noChangeArrowheads="1"/>
          </p:cNvSpPr>
          <p:nvPr/>
        </p:nvSpPr>
        <p:spPr bwMode="auto">
          <a:xfrm>
            <a:off x="5477431" y="2867025"/>
            <a:ext cx="1320800" cy="132238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285EA0"/>
              </a:gs>
              <a:gs pos="50000">
                <a:srgbClr val="0061B2"/>
              </a:gs>
              <a:gs pos="100000">
                <a:srgbClr val="285EA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74759" name="Text Box 6"/>
          <p:cNvSpPr txBox="1">
            <a:spLocks noChangeArrowheads="1"/>
          </p:cNvSpPr>
          <p:nvPr/>
        </p:nvSpPr>
        <p:spPr bwMode="auto">
          <a:xfrm rot="-2940000">
            <a:off x="3573225" y="1691482"/>
            <a:ext cx="20050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</a:rPr>
              <a:t>Расширение областей компетенций</a:t>
            </a:r>
          </a:p>
        </p:txBody>
      </p:sp>
      <p:sp>
        <p:nvSpPr>
          <p:cNvPr id="74760" name="Text Box 7"/>
          <p:cNvSpPr txBox="1">
            <a:spLocks noChangeArrowheads="1"/>
          </p:cNvSpPr>
          <p:nvPr/>
        </p:nvSpPr>
        <p:spPr bwMode="auto">
          <a:xfrm rot="2700000">
            <a:off x="6537881" y="1644650"/>
            <a:ext cx="20637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800"/>
              </a:spcAft>
            </a:pPr>
            <a:r>
              <a:rPr lang="en-US" altLang="ru-RU">
                <a:solidFill>
                  <a:srgbClr val="000000"/>
                </a:solidFill>
              </a:rPr>
              <a:t>Развитие компетентности сотрудников</a:t>
            </a:r>
          </a:p>
        </p:txBody>
      </p:sp>
      <p:sp>
        <p:nvSpPr>
          <p:cNvPr id="74761" name="Text Box 8"/>
          <p:cNvSpPr txBox="1">
            <a:spLocks noChangeArrowheads="1"/>
          </p:cNvSpPr>
          <p:nvPr/>
        </p:nvSpPr>
        <p:spPr bwMode="auto">
          <a:xfrm rot="2700000">
            <a:off x="3505756" y="4546601"/>
            <a:ext cx="20621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800"/>
              </a:spcAft>
            </a:pPr>
            <a:r>
              <a:rPr lang="en-US" altLang="ru-RU" sz="1800">
                <a:solidFill>
                  <a:srgbClr val="000000"/>
                </a:solidFill>
              </a:rPr>
              <a:t>Ориентация на обретение мастерства</a:t>
            </a:r>
          </a:p>
        </p:txBody>
      </p:sp>
      <p:sp>
        <p:nvSpPr>
          <p:cNvPr id="74762" name="Text Box 9"/>
          <p:cNvSpPr txBox="1">
            <a:spLocks noChangeArrowheads="1"/>
          </p:cNvSpPr>
          <p:nvPr/>
        </p:nvSpPr>
        <p:spPr bwMode="auto">
          <a:xfrm rot="-2580000">
            <a:off x="6782356" y="4448176"/>
            <a:ext cx="1744662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800"/>
              </a:spcAft>
            </a:pPr>
            <a:r>
              <a:rPr lang="en-US" altLang="ru-RU" sz="1800">
                <a:solidFill>
                  <a:srgbClr val="000000"/>
                </a:solidFill>
              </a:rPr>
              <a:t>Ориентация на конкурентные и “новые” знания</a:t>
            </a:r>
          </a:p>
        </p:txBody>
      </p:sp>
      <p:sp>
        <p:nvSpPr>
          <p:cNvPr id="74763" name="Text Box 10"/>
          <p:cNvSpPr txBox="1">
            <a:spLocks noChangeArrowheads="1"/>
          </p:cNvSpPr>
          <p:nvPr/>
        </p:nvSpPr>
        <p:spPr bwMode="auto">
          <a:xfrm>
            <a:off x="4767818" y="3192463"/>
            <a:ext cx="28019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700"/>
              </a:spcAft>
            </a:pPr>
            <a:r>
              <a:rPr lang="en-US" altLang="ru-RU" b="1">
                <a:solidFill>
                  <a:srgbClr val="FFFFFF"/>
                </a:solidFill>
              </a:rPr>
              <a:t>УПРАВЛЕНИЕ</a:t>
            </a:r>
            <a:br>
              <a:rPr lang="en-US" altLang="ru-RU" b="1">
                <a:solidFill>
                  <a:srgbClr val="FFFFFF"/>
                </a:solidFill>
              </a:rPr>
            </a:br>
            <a:r>
              <a:rPr lang="en-US" altLang="ru-RU" b="1">
                <a:solidFill>
                  <a:srgbClr val="FFFFFF"/>
                </a:solidFill>
              </a:rPr>
              <a:t>КОМПЕТЕНЦИЯМИ</a:t>
            </a:r>
          </a:p>
        </p:txBody>
      </p:sp>
      <p:sp>
        <p:nvSpPr>
          <p:cNvPr id="74764" name="Text Box 11"/>
          <p:cNvSpPr txBox="1">
            <a:spLocks noChangeArrowheads="1"/>
          </p:cNvSpPr>
          <p:nvPr/>
        </p:nvSpPr>
        <p:spPr bwMode="auto">
          <a:xfrm>
            <a:off x="1824038" y="241337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ru-RU" altLang="ru-RU" sz="2800" b="1" dirty="0">
                <a:solidFill>
                  <a:schemeClr val="tx1"/>
                </a:solidFill>
              </a:rPr>
              <a:t>Задачи </a:t>
            </a:r>
            <a:r>
              <a:rPr lang="ru-RU" altLang="ru-RU" sz="2800" b="1" dirty="0" smtClean="0">
                <a:solidFill>
                  <a:schemeClr val="tx1"/>
                </a:solidFill>
              </a:rPr>
              <a:t>управления </a:t>
            </a:r>
            <a:r>
              <a:rPr lang="ru-RU" altLang="ru-RU" sz="2800" b="1" dirty="0">
                <a:solidFill>
                  <a:schemeClr val="tx1"/>
                </a:solidFill>
              </a:rPr>
              <a:t>компетенциями </a:t>
            </a:r>
          </a:p>
        </p:txBody>
      </p:sp>
      <p:sp>
        <p:nvSpPr>
          <p:cNvPr id="74766" name="Rectangle 13"/>
          <p:cNvSpPr>
            <a:spLocks noChangeArrowheads="1"/>
          </p:cNvSpPr>
          <p:nvPr/>
        </p:nvSpPr>
        <p:spPr bwMode="auto">
          <a:xfrm>
            <a:off x="7809332" y="6490019"/>
            <a:ext cx="1659280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2012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985354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014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Чего хотят клиенты?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8434" name="Picture 2" descr="https://hsto.org/files/c51/cec/226/c51cec226a7749e6bd0c07576e414d7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39" y="1845733"/>
            <a:ext cx="3934246" cy="435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4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клиент платит?</a:t>
            </a:r>
            <a:endParaRPr lang="ru-RU" dirty="0"/>
          </a:p>
        </p:txBody>
      </p:sp>
      <p:pic>
        <p:nvPicPr>
          <p:cNvPr id="26626" name="Picture 2" descr="http://dayfun.ru/wp-content/uploads/2013/01/%D0%9A%D0%B0%D0%BA-%D1%80%D0%B8%D1%81%D0%BE%D0%B2%D0%B0%D1%82%D1%8C-%D0%BF%D0%BE%D0%B4%D0%B0%D1%80%D0%BE%D0%B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18" y="3182559"/>
            <a:ext cx="2529608" cy="18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molomo.ru/img/psycholog_mone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32" y="3118763"/>
            <a:ext cx="2969675" cy="1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Выгнутая вверх стрелка 4"/>
          <p:cNvSpPr/>
          <p:nvPr/>
        </p:nvSpPr>
        <p:spPr>
          <a:xfrm>
            <a:off x="2902691" y="1993655"/>
            <a:ext cx="6365712" cy="1029411"/>
          </a:xfrm>
          <a:prstGeom prst="curvedDownArrow">
            <a:avLst>
              <a:gd name="adj1" fmla="val 22361"/>
              <a:gd name="adj2" fmla="val 51358"/>
              <a:gd name="adj3" fmla="val 31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Выгнутая вверх стрелка 8"/>
          <p:cNvSpPr/>
          <p:nvPr/>
        </p:nvSpPr>
        <p:spPr>
          <a:xfrm flipH="1" flipV="1">
            <a:off x="2821168" y="5091287"/>
            <a:ext cx="6365712" cy="1029411"/>
          </a:xfrm>
          <a:prstGeom prst="curvedDownArrow">
            <a:avLst>
              <a:gd name="adj1" fmla="val 22361"/>
              <a:gd name="adj2" fmla="val 51358"/>
              <a:gd name="adj3" fmla="val 31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4241927" y="3038208"/>
            <a:ext cx="3176406" cy="19563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/>
              <a:t>Ценность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52075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цель – рост эффективности!</a:t>
            </a:r>
            <a:endParaRPr lang="ru-RU" dirty="0"/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632575" y="3028951"/>
            <a:ext cx="31242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3375"/>
              </a:spcBef>
              <a:buSzPct val="100000"/>
            </a:pPr>
            <a:r>
              <a:rPr lang="en-GB" altLang="ru-RU" sz="5400" b="1">
                <a:solidFill>
                  <a:srgbClr val="800000"/>
                </a:solidFill>
              </a:rPr>
              <a:t>ДЕНЬГИ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884364" y="2593975"/>
            <a:ext cx="3076575" cy="18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 dirty="0">
                <a:solidFill>
                  <a:srgbClr val="000000"/>
                </a:solidFill>
              </a:rPr>
              <a:t>ЗНАНИЯ</a:t>
            </a:r>
          </a:p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 dirty="0">
                <a:solidFill>
                  <a:srgbClr val="000000"/>
                </a:solidFill>
              </a:rPr>
              <a:t>РЕСУРСЫ</a:t>
            </a:r>
          </a:p>
          <a:p>
            <a:pPr algn="r">
              <a:spcBef>
                <a:spcPts val="2250"/>
              </a:spcBef>
              <a:buSzPct val="100000"/>
            </a:pPr>
            <a:r>
              <a:rPr lang="en-GB" altLang="ru-RU" sz="2600" b="1" dirty="0">
                <a:solidFill>
                  <a:srgbClr val="FF0000"/>
                </a:solidFill>
              </a:rPr>
              <a:t>ВРЕМЯ</a:t>
            </a: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5299075" y="2474914"/>
            <a:ext cx="1258888" cy="2097087"/>
          </a:xfrm>
          <a:prstGeom prst="rightArrow">
            <a:avLst>
              <a:gd name="adj1" fmla="val 56472"/>
              <a:gd name="adj2" fmla="val 30384"/>
            </a:avLst>
          </a:prstGeom>
          <a:solidFill>
            <a:srgbClr val="6464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3704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243" grpId="0"/>
      <p:bldP spid="102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07624" cy="1450757"/>
          </a:xfrm>
        </p:spPr>
        <p:txBody>
          <a:bodyPr/>
          <a:lstStyle/>
          <a:p>
            <a:r>
              <a:rPr lang="ru-RU" dirty="0" smtClean="0"/>
              <a:t>…а эффективность, это…</a:t>
            </a:r>
            <a:endParaRPr lang="ru-RU" dirty="0"/>
          </a:p>
        </p:txBody>
      </p:sp>
      <p:pic>
        <p:nvPicPr>
          <p:cNvPr id="13314" name="Picture 2" descr="http://eer.ru/sites/default/files/field/article-images/20141001/moneytime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73" y="1775182"/>
            <a:ext cx="5802049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85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Прежде </a:t>
            </a:r>
            <a:r>
              <a:rPr lang="ru-RU" dirty="0" smtClean="0"/>
              <a:t>чем мы начнём…</a:t>
            </a:r>
            <a:endParaRPr lang="ru-RU" dirty="0"/>
          </a:p>
        </p:txBody>
      </p:sp>
      <p:pic>
        <p:nvPicPr>
          <p:cNvPr id="5122" name="Picture 2" descr="http://samopoznanie.ru/avatars/objects/8-10327_1_6.jpg?19d8859f3a8a8f5f46a91b6d7692a71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20" y="1882839"/>
            <a:ext cx="5620327" cy="43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35640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Как же управлять знаниями?!!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78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Все модели уже разработаны!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4" name="Picture 2" descr="http://www.superdemotivator.ru/dem/demotivatory_842/2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30" y="1855788"/>
            <a:ext cx="6236099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6" name="Пятно 1 3"/>
          <p:cNvSpPr>
            <a:spLocks noChangeArrowheads="1"/>
          </p:cNvSpPr>
          <p:nvPr/>
        </p:nvSpPr>
        <p:spPr bwMode="auto">
          <a:xfrm>
            <a:off x="6888164" y="3684589"/>
            <a:ext cx="3597275" cy="2192337"/>
          </a:xfrm>
          <a:prstGeom prst="irregularSeal1">
            <a:avLst/>
          </a:prstGeom>
          <a:solidFill>
            <a:srgbClr val="FFFF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ru-RU" altLang="ru-RU" sz="1400" b="1">
                <a:solidFill>
                  <a:srgbClr val="660066"/>
                </a:solidFill>
              </a:rPr>
              <a:t>«Информационная редукция знания»</a:t>
            </a:r>
          </a:p>
        </p:txBody>
      </p:sp>
      <p:sp>
        <p:nvSpPr>
          <p:cNvPr id="2" name="Стрелка вниз 1"/>
          <p:cNvSpPr>
            <a:spLocks noChangeArrowheads="1"/>
          </p:cNvSpPr>
          <p:nvPr/>
        </p:nvSpPr>
        <p:spPr bwMode="auto">
          <a:xfrm rot="2585460">
            <a:off x="5284788" y="1168401"/>
            <a:ext cx="1257300" cy="4460875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333CC"/>
              </a:gs>
              <a:gs pos="5000">
                <a:srgbClr val="3333CC"/>
              </a:gs>
              <a:gs pos="39999">
                <a:srgbClr val="8080E6"/>
              </a:gs>
              <a:gs pos="100000">
                <a:srgbClr val="CCCCFF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05476" name="Text Box 1"/>
          <p:cNvSpPr txBox="1">
            <a:spLocks noChangeArrowheads="1"/>
          </p:cNvSpPr>
          <p:nvPr/>
        </p:nvSpPr>
        <p:spPr bwMode="auto">
          <a:xfrm>
            <a:off x="694638" y="280173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28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  <a:t>Модель управления: Цикл </a:t>
            </a:r>
            <a:r>
              <a:rPr lang="ru-RU" altLang="ru-RU" sz="2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  <a:t>управления знаниями</a:t>
            </a:r>
          </a:p>
        </p:txBody>
      </p:sp>
      <p:sp>
        <p:nvSpPr>
          <p:cNvPr id="105477" name="Freeform 2"/>
          <p:cNvSpPr>
            <a:spLocks noChangeArrowheads="1"/>
          </p:cNvSpPr>
          <p:nvPr/>
        </p:nvSpPr>
        <p:spPr bwMode="auto">
          <a:xfrm>
            <a:off x="4265614" y="1250950"/>
            <a:ext cx="1658937" cy="1525588"/>
          </a:xfrm>
          <a:custGeom>
            <a:avLst/>
            <a:gdLst>
              <a:gd name="T0" fmla="*/ 0 w 983"/>
              <a:gd name="T1" fmla="*/ 2147483646 h 924"/>
              <a:gd name="T2" fmla="*/ 2147483646 w 983"/>
              <a:gd name="T3" fmla="*/ 2147483646 h 924"/>
              <a:gd name="T4" fmla="*/ 2147483646 w 983"/>
              <a:gd name="T5" fmla="*/ 2147483646 h 924"/>
              <a:gd name="T6" fmla="*/ 2147483646 w 983"/>
              <a:gd name="T7" fmla="*/ 2147483646 h 924"/>
              <a:gd name="T8" fmla="*/ 2147483646 w 983"/>
              <a:gd name="T9" fmla="*/ 2147483646 h 924"/>
              <a:gd name="T10" fmla="*/ 2147483646 w 983"/>
              <a:gd name="T11" fmla="*/ 2147483646 h 924"/>
              <a:gd name="T12" fmla="*/ 2147483646 w 983"/>
              <a:gd name="T13" fmla="*/ 2147483646 h 924"/>
              <a:gd name="T14" fmla="*/ 2147483646 w 983"/>
              <a:gd name="T15" fmla="*/ 2147483646 h 924"/>
              <a:gd name="T16" fmla="*/ 2147483646 w 983"/>
              <a:gd name="T17" fmla="*/ 2147483646 h 924"/>
              <a:gd name="T18" fmla="*/ 2147483646 w 983"/>
              <a:gd name="T19" fmla="*/ 2147483646 h 924"/>
              <a:gd name="T20" fmla="*/ 2147483646 w 983"/>
              <a:gd name="T21" fmla="*/ 2147483646 h 924"/>
              <a:gd name="T22" fmla="*/ 2147483646 w 983"/>
              <a:gd name="T23" fmla="*/ 2147483646 h 924"/>
              <a:gd name="T24" fmla="*/ 2147483646 w 983"/>
              <a:gd name="T25" fmla="*/ 2147483646 h 924"/>
              <a:gd name="T26" fmla="*/ 2147483646 w 983"/>
              <a:gd name="T27" fmla="*/ 2147483646 h 924"/>
              <a:gd name="T28" fmla="*/ 2147483646 w 983"/>
              <a:gd name="T29" fmla="*/ 2147483646 h 924"/>
              <a:gd name="T30" fmla="*/ 2147483646 w 983"/>
              <a:gd name="T31" fmla="*/ 2147483646 h 924"/>
              <a:gd name="T32" fmla="*/ 2147483646 w 983"/>
              <a:gd name="T33" fmla="*/ 2147483646 h 924"/>
              <a:gd name="T34" fmla="*/ 2147483646 w 983"/>
              <a:gd name="T35" fmla="*/ 2147483646 h 924"/>
              <a:gd name="T36" fmla="*/ 2147483646 w 983"/>
              <a:gd name="T37" fmla="*/ 2147483646 h 924"/>
              <a:gd name="T38" fmla="*/ 2147483646 w 983"/>
              <a:gd name="T39" fmla="*/ 2147483646 h 924"/>
              <a:gd name="T40" fmla="*/ 2147483646 w 983"/>
              <a:gd name="T41" fmla="*/ 2147483646 h 924"/>
              <a:gd name="T42" fmla="*/ 2147483646 w 983"/>
              <a:gd name="T43" fmla="*/ 2147483646 h 924"/>
              <a:gd name="T44" fmla="*/ 2147483646 w 983"/>
              <a:gd name="T45" fmla="*/ 2147483646 h 924"/>
              <a:gd name="T46" fmla="*/ 2147483646 w 983"/>
              <a:gd name="T47" fmla="*/ 2147483646 h 924"/>
              <a:gd name="T48" fmla="*/ 2147483646 w 983"/>
              <a:gd name="T49" fmla="*/ 2147483646 h 924"/>
              <a:gd name="T50" fmla="*/ 2147483646 w 983"/>
              <a:gd name="T51" fmla="*/ 2147483646 h 924"/>
              <a:gd name="T52" fmla="*/ 2147483646 w 983"/>
              <a:gd name="T53" fmla="*/ 2147483646 h 924"/>
              <a:gd name="T54" fmla="*/ 2147483646 w 983"/>
              <a:gd name="T55" fmla="*/ 2147483646 h 924"/>
              <a:gd name="T56" fmla="*/ 2147483646 w 983"/>
              <a:gd name="T57" fmla="*/ 2147483646 h 924"/>
              <a:gd name="T58" fmla="*/ 2147483646 w 983"/>
              <a:gd name="T59" fmla="*/ 2147483646 h 924"/>
              <a:gd name="T60" fmla="*/ 2147483646 w 983"/>
              <a:gd name="T61" fmla="*/ 2147483646 h 924"/>
              <a:gd name="T62" fmla="*/ 2147483646 w 983"/>
              <a:gd name="T63" fmla="*/ 2147483646 h 924"/>
              <a:gd name="T64" fmla="*/ 2147483646 w 983"/>
              <a:gd name="T65" fmla="*/ 2147483646 h 924"/>
              <a:gd name="T66" fmla="*/ 2147483646 w 983"/>
              <a:gd name="T67" fmla="*/ 2147483646 h 924"/>
              <a:gd name="T68" fmla="*/ 2147483646 w 983"/>
              <a:gd name="T69" fmla="*/ 2147483646 h 924"/>
              <a:gd name="T70" fmla="*/ 2147483646 w 983"/>
              <a:gd name="T71" fmla="*/ 2147483646 h 924"/>
              <a:gd name="T72" fmla="*/ 2147483646 w 983"/>
              <a:gd name="T73" fmla="*/ 2147483646 h 924"/>
              <a:gd name="T74" fmla="*/ 2147483646 w 983"/>
              <a:gd name="T75" fmla="*/ 2147483646 h 924"/>
              <a:gd name="T76" fmla="*/ 2147483646 w 983"/>
              <a:gd name="T77" fmla="*/ 0 h 924"/>
              <a:gd name="T78" fmla="*/ 2147483646 w 983"/>
              <a:gd name="T79" fmla="*/ 2147483646 h 924"/>
              <a:gd name="T80" fmla="*/ 2147483646 w 983"/>
              <a:gd name="T81" fmla="*/ 2147483646 h 924"/>
              <a:gd name="T82" fmla="*/ 2147483646 w 983"/>
              <a:gd name="T83" fmla="*/ 2147483646 h 924"/>
              <a:gd name="T84" fmla="*/ 2147483646 w 983"/>
              <a:gd name="T85" fmla="*/ 2147483646 h 924"/>
              <a:gd name="T86" fmla="*/ 2147483646 w 983"/>
              <a:gd name="T87" fmla="*/ 2147483646 h 924"/>
              <a:gd name="T88" fmla="*/ 2147483646 w 983"/>
              <a:gd name="T89" fmla="*/ 2147483646 h 924"/>
              <a:gd name="T90" fmla="*/ 2147483646 w 983"/>
              <a:gd name="T91" fmla="*/ 2147483646 h 924"/>
              <a:gd name="T92" fmla="*/ 2147483646 w 983"/>
              <a:gd name="T93" fmla="*/ 2147483646 h 924"/>
              <a:gd name="T94" fmla="*/ 2147483646 w 983"/>
              <a:gd name="T95" fmla="*/ 2147483646 h 924"/>
              <a:gd name="T96" fmla="*/ 2147483646 w 983"/>
              <a:gd name="T97" fmla="*/ 2147483646 h 924"/>
              <a:gd name="T98" fmla="*/ 2147483646 w 983"/>
              <a:gd name="T99" fmla="*/ 2147483646 h 924"/>
              <a:gd name="T100" fmla="*/ 2147483646 w 983"/>
              <a:gd name="T101" fmla="*/ 2147483646 h 924"/>
              <a:gd name="T102" fmla="*/ 2147483646 w 983"/>
              <a:gd name="T103" fmla="*/ 2147483646 h 924"/>
              <a:gd name="T104" fmla="*/ 2147483646 w 983"/>
              <a:gd name="T105" fmla="*/ 2147483646 h 924"/>
              <a:gd name="T106" fmla="*/ 2147483646 w 983"/>
              <a:gd name="T107" fmla="*/ 2147483646 h 924"/>
              <a:gd name="T108" fmla="*/ 2147483646 w 983"/>
              <a:gd name="T109" fmla="*/ 2147483646 h 924"/>
              <a:gd name="T110" fmla="*/ 2147483646 w 983"/>
              <a:gd name="T111" fmla="*/ 2147483646 h 924"/>
              <a:gd name="T112" fmla="*/ 2147483646 w 983"/>
              <a:gd name="T113" fmla="*/ 2147483646 h 924"/>
              <a:gd name="T114" fmla="*/ 2147483646 w 983"/>
              <a:gd name="T115" fmla="*/ 2147483646 h 924"/>
              <a:gd name="T116" fmla="*/ 2147483646 w 983"/>
              <a:gd name="T117" fmla="*/ 2147483646 h 924"/>
              <a:gd name="T118" fmla="*/ 0 w 983"/>
              <a:gd name="T119" fmla="*/ 2147483646 h 9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3"/>
              <a:gd name="T181" fmla="*/ 0 h 924"/>
              <a:gd name="T182" fmla="*/ 983 w 983"/>
              <a:gd name="T183" fmla="*/ 924 h 9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3" h="924">
                <a:moveTo>
                  <a:pt x="0" y="730"/>
                </a:moveTo>
                <a:lnTo>
                  <a:pt x="8" y="713"/>
                </a:lnTo>
                <a:lnTo>
                  <a:pt x="17" y="695"/>
                </a:lnTo>
                <a:lnTo>
                  <a:pt x="26" y="678"/>
                </a:lnTo>
                <a:lnTo>
                  <a:pt x="35" y="664"/>
                </a:lnTo>
                <a:lnTo>
                  <a:pt x="45" y="647"/>
                </a:lnTo>
                <a:lnTo>
                  <a:pt x="56" y="632"/>
                </a:lnTo>
                <a:lnTo>
                  <a:pt x="65" y="614"/>
                </a:lnTo>
                <a:lnTo>
                  <a:pt x="77" y="597"/>
                </a:lnTo>
                <a:lnTo>
                  <a:pt x="89" y="578"/>
                </a:lnTo>
                <a:lnTo>
                  <a:pt x="106" y="561"/>
                </a:lnTo>
                <a:lnTo>
                  <a:pt x="117" y="545"/>
                </a:lnTo>
                <a:lnTo>
                  <a:pt x="131" y="528"/>
                </a:lnTo>
                <a:lnTo>
                  <a:pt x="144" y="511"/>
                </a:lnTo>
                <a:lnTo>
                  <a:pt x="160" y="492"/>
                </a:lnTo>
                <a:lnTo>
                  <a:pt x="176" y="476"/>
                </a:lnTo>
                <a:lnTo>
                  <a:pt x="191" y="457"/>
                </a:lnTo>
                <a:lnTo>
                  <a:pt x="207" y="444"/>
                </a:lnTo>
                <a:lnTo>
                  <a:pt x="225" y="421"/>
                </a:lnTo>
                <a:lnTo>
                  <a:pt x="242" y="406"/>
                </a:lnTo>
                <a:lnTo>
                  <a:pt x="258" y="392"/>
                </a:lnTo>
                <a:lnTo>
                  <a:pt x="278" y="374"/>
                </a:lnTo>
                <a:lnTo>
                  <a:pt x="293" y="362"/>
                </a:lnTo>
                <a:lnTo>
                  <a:pt x="310" y="349"/>
                </a:lnTo>
                <a:lnTo>
                  <a:pt x="327" y="335"/>
                </a:lnTo>
                <a:lnTo>
                  <a:pt x="349" y="318"/>
                </a:lnTo>
                <a:lnTo>
                  <a:pt x="366" y="305"/>
                </a:lnTo>
                <a:lnTo>
                  <a:pt x="386" y="290"/>
                </a:lnTo>
                <a:lnTo>
                  <a:pt x="410" y="274"/>
                </a:lnTo>
                <a:lnTo>
                  <a:pt x="432" y="259"/>
                </a:lnTo>
                <a:lnTo>
                  <a:pt x="456" y="243"/>
                </a:lnTo>
                <a:lnTo>
                  <a:pt x="480" y="230"/>
                </a:lnTo>
                <a:lnTo>
                  <a:pt x="506" y="216"/>
                </a:lnTo>
                <a:lnTo>
                  <a:pt x="533" y="202"/>
                </a:lnTo>
                <a:lnTo>
                  <a:pt x="556" y="193"/>
                </a:lnTo>
                <a:lnTo>
                  <a:pt x="576" y="181"/>
                </a:lnTo>
                <a:lnTo>
                  <a:pt x="601" y="171"/>
                </a:lnTo>
                <a:lnTo>
                  <a:pt x="620" y="162"/>
                </a:lnTo>
                <a:lnTo>
                  <a:pt x="544" y="0"/>
                </a:lnTo>
                <a:lnTo>
                  <a:pt x="982" y="235"/>
                </a:lnTo>
                <a:lnTo>
                  <a:pt x="866" y="725"/>
                </a:lnTo>
                <a:lnTo>
                  <a:pt x="796" y="578"/>
                </a:lnTo>
                <a:lnTo>
                  <a:pt x="767" y="594"/>
                </a:lnTo>
                <a:lnTo>
                  <a:pt x="740" y="606"/>
                </a:lnTo>
                <a:lnTo>
                  <a:pt x="710" y="623"/>
                </a:lnTo>
                <a:lnTo>
                  <a:pt x="676" y="644"/>
                </a:lnTo>
                <a:lnTo>
                  <a:pt x="652" y="663"/>
                </a:lnTo>
                <a:lnTo>
                  <a:pt x="625" y="682"/>
                </a:lnTo>
                <a:lnTo>
                  <a:pt x="600" y="702"/>
                </a:lnTo>
                <a:lnTo>
                  <a:pt x="578" y="723"/>
                </a:lnTo>
                <a:lnTo>
                  <a:pt x="559" y="744"/>
                </a:lnTo>
                <a:lnTo>
                  <a:pt x="535" y="766"/>
                </a:lnTo>
                <a:lnTo>
                  <a:pt x="517" y="789"/>
                </a:lnTo>
                <a:lnTo>
                  <a:pt x="498" y="813"/>
                </a:lnTo>
                <a:lnTo>
                  <a:pt x="481" y="832"/>
                </a:lnTo>
                <a:lnTo>
                  <a:pt x="464" y="858"/>
                </a:lnTo>
                <a:lnTo>
                  <a:pt x="447" y="884"/>
                </a:lnTo>
                <a:lnTo>
                  <a:pt x="439" y="904"/>
                </a:lnTo>
                <a:lnTo>
                  <a:pt x="426" y="923"/>
                </a:lnTo>
                <a:lnTo>
                  <a:pt x="0" y="730"/>
                </a:lnTo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78" name="Freeform 3"/>
          <p:cNvSpPr>
            <a:spLocks noChangeArrowheads="1"/>
          </p:cNvSpPr>
          <p:nvPr/>
        </p:nvSpPr>
        <p:spPr bwMode="auto">
          <a:xfrm>
            <a:off x="3957639" y="2243138"/>
            <a:ext cx="1373187" cy="1712912"/>
          </a:xfrm>
          <a:custGeom>
            <a:avLst/>
            <a:gdLst>
              <a:gd name="T0" fmla="*/ 2147483646 w 852"/>
              <a:gd name="T1" fmla="*/ 2147483646 h 1079"/>
              <a:gd name="T2" fmla="*/ 2147483646 w 852"/>
              <a:gd name="T3" fmla="*/ 2147483646 h 1079"/>
              <a:gd name="T4" fmla="*/ 2147483646 w 852"/>
              <a:gd name="T5" fmla="*/ 2147483646 h 1079"/>
              <a:gd name="T6" fmla="*/ 2147483646 w 852"/>
              <a:gd name="T7" fmla="*/ 2147483646 h 1079"/>
              <a:gd name="T8" fmla="*/ 2147483646 w 852"/>
              <a:gd name="T9" fmla="*/ 2147483646 h 1079"/>
              <a:gd name="T10" fmla="*/ 2147483646 w 852"/>
              <a:gd name="T11" fmla="*/ 2147483646 h 1079"/>
              <a:gd name="T12" fmla="*/ 2147483646 w 852"/>
              <a:gd name="T13" fmla="*/ 2147483646 h 1079"/>
              <a:gd name="T14" fmla="*/ 2147483646 w 852"/>
              <a:gd name="T15" fmla="*/ 2147483646 h 1079"/>
              <a:gd name="T16" fmla="*/ 2147483646 w 852"/>
              <a:gd name="T17" fmla="*/ 2147483646 h 1079"/>
              <a:gd name="T18" fmla="*/ 2147483646 w 852"/>
              <a:gd name="T19" fmla="*/ 2147483646 h 1079"/>
              <a:gd name="T20" fmla="*/ 2147483646 w 852"/>
              <a:gd name="T21" fmla="*/ 2147483646 h 1079"/>
              <a:gd name="T22" fmla="*/ 2147483646 w 852"/>
              <a:gd name="T23" fmla="*/ 2147483646 h 1079"/>
              <a:gd name="T24" fmla="*/ 2147483646 w 852"/>
              <a:gd name="T25" fmla="*/ 2147483646 h 1079"/>
              <a:gd name="T26" fmla="*/ 2147483646 w 852"/>
              <a:gd name="T27" fmla="*/ 2147483646 h 1079"/>
              <a:gd name="T28" fmla="*/ 2147483646 w 852"/>
              <a:gd name="T29" fmla="*/ 2147483646 h 1079"/>
              <a:gd name="T30" fmla="*/ 2147483646 w 852"/>
              <a:gd name="T31" fmla="*/ 2147483646 h 1079"/>
              <a:gd name="T32" fmla="*/ 2147483646 w 852"/>
              <a:gd name="T33" fmla="*/ 2147483646 h 1079"/>
              <a:gd name="T34" fmla="*/ 2147483646 w 852"/>
              <a:gd name="T35" fmla="*/ 2147483646 h 1079"/>
              <a:gd name="T36" fmla="*/ 2147483646 w 852"/>
              <a:gd name="T37" fmla="*/ 2147483646 h 1079"/>
              <a:gd name="T38" fmla="*/ 2147483646 w 852"/>
              <a:gd name="T39" fmla="*/ 2147483646 h 1079"/>
              <a:gd name="T40" fmla="*/ 2147483646 w 852"/>
              <a:gd name="T41" fmla="*/ 2147483646 h 1079"/>
              <a:gd name="T42" fmla="*/ 2147483646 w 852"/>
              <a:gd name="T43" fmla="*/ 2147483646 h 1079"/>
              <a:gd name="T44" fmla="*/ 2147483646 w 852"/>
              <a:gd name="T45" fmla="*/ 2147483646 h 1079"/>
              <a:gd name="T46" fmla="*/ 2147483646 w 852"/>
              <a:gd name="T47" fmla="*/ 2147483646 h 1079"/>
              <a:gd name="T48" fmla="*/ 2147483646 w 852"/>
              <a:gd name="T49" fmla="*/ 2147483646 h 1079"/>
              <a:gd name="T50" fmla="*/ 2147483646 w 852"/>
              <a:gd name="T51" fmla="*/ 2147483646 h 1079"/>
              <a:gd name="T52" fmla="*/ 2147483646 w 852"/>
              <a:gd name="T53" fmla="*/ 2147483646 h 1079"/>
              <a:gd name="T54" fmla="*/ 2147483646 w 852"/>
              <a:gd name="T55" fmla="*/ 2147483646 h 1079"/>
              <a:gd name="T56" fmla="*/ 2147483646 w 852"/>
              <a:gd name="T57" fmla="*/ 2147483646 h 1079"/>
              <a:gd name="T58" fmla="*/ 2147483646 w 852"/>
              <a:gd name="T59" fmla="*/ 2147483646 h 1079"/>
              <a:gd name="T60" fmla="*/ 2147483646 w 852"/>
              <a:gd name="T61" fmla="*/ 2147483646 h 1079"/>
              <a:gd name="T62" fmla="*/ 2147483646 w 852"/>
              <a:gd name="T63" fmla="*/ 2147483646 h 1079"/>
              <a:gd name="T64" fmla="*/ 2147483646 w 852"/>
              <a:gd name="T65" fmla="*/ 2147483646 h 1079"/>
              <a:gd name="T66" fmla="*/ 2147483646 w 852"/>
              <a:gd name="T67" fmla="*/ 2147483646 h 1079"/>
              <a:gd name="T68" fmla="*/ 2147483646 w 852"/>
              <a:gd name="T69" fmla="*/ 2147483646 h 1079"/>
              <a:gd name="T70" fmla="*/ 2147483646 w 852"/>
              <a:gd name="T71" fmla="*/ 2147483646 h 1079"/>
              <a:gd name="T72" fmla="*/ 2147483646 w 852"/>
              <a:gd name="T73" fmla="*/ 2147483646 h 1079"/>
              <a:gd name="T74" fmla="*/ 2147483646 w 852"/>
              <a:gd name="T75" fmla="*/ 2147483646 h 1079"/>
              <a:gd name="T76" fmla="*/ 2147483646 w 852"/>
              <a:gd name="T77" fmla="*/ 2147483646 h 1079"/>
              <a:gd name="T78" fmla="*/ 2147483646 w 852"/>
              <a:gd name="T79" fmla="*/ 2147483646 h 1079"/>
              <a:gd name="T80" fmla="*/ 2147483646 w 852"/>
              <a:gd name="T81" fmla="*/ 2147483646 h 1079"/>
              <a:gd name="T82" fmla="*/ 2147483646 w 852"/>
              <a:gd name="T83" fmla="*/ 2147483646 h 1079"/>
              <a:gd name="T84" fmla="*/ 2147483646 w 852"/>
              <a:gd name="T85" fmla="*/ 2147483646 h 1079"/>
              <a:gd name="T86" fmla="*/ 2147483646 w 852"/>
              <a:gd name="T87" fmla="*/ 2147483646 h 1079"/>
              <a:gd name="T88" fmla="*/ 2147483646 w 852"/>
              <a:gd name="T89" fmla="*/ 2147483646 h 1079"/>
              <a:gd name="T90" fmla="*/ 2147483646 w 852"/>
              <a:gd name="T91" fmla="*/ 2147483646 h 1079"/>
              <a:gd name="T92" fmla="*/ 2147483646 w 852"/>
              <a:gd name="T93" fmla="*/ 2147483646 h 1079"/>
              <a:gd name="T94" fmla="*/ 2147483646 w 852"/>
              <a:gd name="T95" fmla="*/ 2147483646 h 1079"/>
              <a:gd name="T96" fmla="*/ 2147483646 w 852"/>
              <a:gd name="T97" fmla="*/ 2147483646 h 1079"/>
              <a:gd name="T98" fmla="*/ 2147483646 w 852"/>
              <a:gd name="T99" fmla="*/ 2147483646 h 1079"/>
              <a:gd name="T100" fmla="*/ 2147483646 w 852"/>
              <a:gd name="T101" fmla="*/ 2147483646 h 1079"/>
              <a:gd name="T102" fmla="*/ 2147483646 w 852"/>
              <a:gd name="T103" fmla="*/ 2147483646 h 1079"/>
              <a:gd name="T104" fmla="*/ 2147483646 w 852"/>
              <a:gd name="T105" fmla="*/ 2147483646 h 1079"/>
              <a:gd name="T106" fmla="*/ 2147483646 w 852"/>
              <a:gd name="T107" fmla="*/ 2147483646 h 1079"/>
              <a:gd name="T108" fmla="*/ 0 w 852"/>
              <a:gd name="T109" fmla="*/ 2147483646 h 1079"/>
              <a:gd name="T110" fmla="*/ 2147483646 w 852"/>
              <a:gd name="T111" fmla="*/ 0 h 1079"/>
              <a:gd name="T112" fmla="*/ 2147483646 w 852"/>
              <a:gd name="T113" fmla="*/ 2147483646 h 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52"/>
              <a:gd name="T172" fmla="*/ 0 h 1079"/>
              <a:gd name="T173" fmla="*/ 852 w 852"/>
              <a:gd name="T174" fmla="*/ 1079 h 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52" h="1079">
                <a:moveTo>
                  <a:pt x="851" y="446"/>
                </a:moveTo>
                <a:lnTo>
                  <a:pt x="633" y="356"/>
                </a:lnTo>
                <a:lnTo>
                  <a:pt x="624" y="375"/>
                </a:lnTo>
                <a:lnTo>
                  <a:pt x="620" y="396"/>
                </a:lnTo>
                <a:lnTo>
                  <a:pt x="614" y="418"/>
                </a:lnTo>
                <a:lnTo>
                  <a:pt x="609" y="439"/>
                </a:lnTo>
                <a:lnTo>
                  <a:pt x="602" y="468"/>
                </a:lnTo>
                <a:lnTo>
                  <a:pt x="598" y="492"/>
                </a:lnTo>
                <a:lnTo>
                  <a:pt x="594" y="518"/>
                </a:lnTo>
                <a:lnTo>
                  <a:pt x="593" y="548"/>
                </a:lnTo>
                <a:lnTo>
                  <a:pt x="589" y="575"/>
                </a:lnTo>
                <a:lnTo>
                  <a:pt x="589" y="631"/>
                </a:lnTo>
                <a:lnTo>
                  <a:pt x="592" y="657"/>
                </a:lnTo>
                <a:lnTo>
                  <a:pt x="593" y="684"/>
                </a:lnTo>
                <a:lnTo>
                  <a:pt x="596" y="712"/>
                </a:lnTo>
                <a:lnTo>
                  <a:pt x="601" y="738"/>
                </a:lnTo>
                <a:lnTo>
                  <a:pt x="606" y="762"/>
                </a:lnTo>
                <a:lnTo>
                  <a:pt x="611" y="791"/>
                </a:lnTo>
                <a:lnTo>
                  <a:pt x="621" y="821"/>
                </a:lnTo>
                <a:lnTo>
                  <a:pt x="213" y="1078"/>
                </a:lnTo>
                <a:lnTo>
                  <a:pt x="205" y="1051"/>
                </a:lnTo>
                <a:lnTo>
                  <a:pt x="196" y="1028"/>
                </a:lnTo>
                <a:lnTo>
                  <a:pt x="188" y="1007"/>
                </a:lnTo>
                <a:lnTo>
                  <a:pt x="181" y="983"/>
                </a:lnTo>
                <a:lnTo>
                  <a:pt x="176" y="964"/>
                </a:lnTo>
                <a:lnTo>
                  <a:pt x="169" y="940"/>
                </a:lnTo>
                <a:lnTo>
                  <a:pt x="162" y="921"/>
                </a:lnTo>
                <a:lnTo>
                  <a:pt x="159" y="900"/>
                </a:lnTo>
                <a:lnTo>
                  <a:pt x="153" y="880"/>
                </a:lnTo>
                <a:lnTo>
                  <a:pt x="147" y="854"/>
                </a:lnTo>
                <a:lnTo>
                  <a:pt x="143" y="826"/>
                </a:lnTo>
                <a:lnTo>
                  <a:pt x="139" y="804"/>
                </a:lnTo>
                <a:lnTo>
                  <a:pt x="133" y="779"/>
                </a:lnTo>
                <a:lnTo>
                  <a:pt x="131" y="752"/>
                </a:lnTo>
                <a:lnTo>
                  <a:pt x="128" y="726"/>
                </a:lnTo>
                <a:lnTo>
                  <a:pt x="126" y="695"/>
                </a:lnTo>
                <a:lnTo>
                  <a:pt x="124" y="667"/>
                </a:lnTo>
                <a:lnTo>
                  <a:pt x="124" y="638"/>
                </a:lnTo>
                <a:lnTo>
                  <a:pt x="124" y="610"/>
                </a:lnTo>
                <a:lnTo>
                  <a:pt x="124" y="570"/>
                </a:lnTo>
                <a:lnTo>
                  <a:pt x="125" y="536"/>
                </a:lnTo>
                <a:lnTo>
                  <a:pt x="126" y="515"/>
                </a:lnTo>
                <a:lnTo>
                  <a:pt x="128" y="487"/>
                </a:lnTo>
                <a:lnTo>
                  <a:pt x="131" y="461"/>
                </a:lnTo>
                <a:lnTo>
                  <a:pt x="134" y="429"/>
                </a:lnTo>
                <a:lnTo>
                  <a:pt x="140" y="401"/>
                </a:lnTo>
                <a:lnTo>
                  <a:pt x="144" y="377"/>
                </a:lnTo>
                <a:lnTo>
                  <a:pt x="151" y="346"/>
                </a:lnTo>
                <a:lnTo>
                  <a:pt x="157" y="321"/>
                </a:lnTo>
                <a:lnTo>
                  <a:pt x="162" y="290"/>
                </a:lnTo>
                <a:lnTo>
                  <a:pt x="170" y="266"/>
                </a:lnTo>
                <a:lnTo>
                  <a:pt x="179" y="238"/>
                </a:lnTo>
                <a:lnTo>
                  <a:pt x="187" y="209"/>
                </a:lnTo>
                <a:lnTo>
                  <a:pt x="199" y="178"/>
                </a:lnTo>
                <a:lnTo>
                  <a:pt x="0" y="92"/>
                </a:lnTo>
                <a:lnTo>
                  <a:pt x="530" y="0"/>
                </a:lnTo>
                <a:lnTo>
                  <a:pt x="851" y="446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79" name="Freeform 4"/>
          <p:cNvSpPr>
            <a:spLocks noChangeArrowheads="1"/>
          </p:cNvSpPr>
          <p:nvPr/>
        </p:nvSpPr>
        <p:spPr bwMode="auto">
          <a:xfrm>
            <a:off x="4008438" y="3371851"/>
            <a:ext cx="1562100" cy="1395413"/>
          </a:xfrm>
          <a:custGeom>
            <a:avLst/>
            <a:gdLst>
              <a:gd name="T0" fmla="*/ 2147483646 w 970"/>
              <a:gd name="T1" fmla="*/ 2147483646 h 879"/>
              <a:gd name="T2" fmla="*/ 2147483646 w 970"/>
              <a:gd name="T3" fmla="*/ 2147483646 h 879"/>
              <a:gd name="T4" fmla="*/ 2147483646 w 970"/>
              <a:gd name="T5" fmla="*/ 2147483646 h 879"/>
              <a:gd name="T6" fmla="*/ 2147483646 w 970"/>
              <a:gd name="T7" fmla="*/ 2147483646 h 879"/>
              <a:gd name="T8" fmla="*/ 2147483646 w 970"/>
              <a:gd name="T9" fmla="*/ 2147483646 h 879"/>
              <a:gd name="T10" fmla="*/ 2147483646 w 970"/>
              <a:gd name="T11" fmla="*/ 2147483646 h 879"/>
              <a:gd name="T12" fmla="*/ 2147483646 w 970"/>
              <a:gd name="T13" fmla="*/ 2147483646 h 879"/>
              <a:gd name="T14" fmla="*/ 2147483646 w 970"/>
              <a:gd name="T15" fmla="*/ 2147483646 h 879"/>
              <a:gd name="T16" fmla="*/ 2147483646 w 970"/>
              <a:gd name="T17" fmla="*/ 2147483646 h 879"/>
              <a:gd name="T18" fmla="*/ 2147483646 w 970"/>
              <a:gd name="T19" fmla="*/ 2147483646 h 879"/>
              <a:gd name="T20" fmla="*/ 2147483646 w 970"/>
              <a:gd name="T21" fmla="*/ 2147483646 h 879"/>
              <a:gd name="T22" fmla="*/ 2147483646 w 970"/>
              <a:gd name="T23" fmla="*/ 2147483646 h 879"/>
              <a:gd name="T24" fmla="*/ 2147483646 w 970"/>
              <a:gd name="T25" fmla="*/ 2147483646 h 879"/>
              <a:gd name="T26" fmla="*/ 2147483646 w 970"/>
              <a:gd name="T27" fmla="*/ 2147483646 h 879"/>
              <a:gd name="T28" fmla="*/ 2147483646 w 970"/>
              <a:gd name="T29" fmla="*/ 2147483646 h 879"/>
              <a:gd name="T30" fmla="*/ 2147483646 w 970"/>
              <a:gd name="T31" fmla="*/ 2147483646 h 879"/>
              <a:gd name="T32" fmla="*/ 2147483646 w 970"/>
              <a:gd name="T33" fmla="*/ 2147483646 h 879"/>
              <a:gd name="T34" fmla="*/ 2147483646 w 970"/>
              <a:gd name="T35" fmla="*/ 2147483646 h 879"/>
              <a:gd name="T36" fmla="*/ 2147483646 w 970"/>
              <a:gd name="T37" fmla="*/ 2147483646 h 879"/>
              <a:gd name="T38" fmla="*/ 2147483646 w 970"/>
              <a:gd name="T39" fmla="*/ 2147483646 h 879"/>
              <a:gd name="T40" fmla="*/ 2147483646 w 970"/>
              <a:gd name="T41" fmla="*/ 2147483646 h 879"/>
              <a:gd name="T42" fmla="*/ 2147483646 w 970"/>
              <a:gd name="T43" fmla="*/ 2147483646 h 879"/>
              <a:gd name="T44" fmla="*/ 2147483646 w 970"/>
              <a:gd name="T45" fmla="*/ 2147483646 h 879"/>
              <a:gd name="T46" fmla="*/ 2147483646 w 970"/>
              <a:gd name="T47" fmla="*/ 2147483646 h 879"/>
              <a:gd name="T48" fmla="*/ 2147483646 w 970"/>
              <a:gd name="T49" fmla="*/ 2147483646 h 879"/>
              <a:gd name="T50" fmla="*/ 2147483646 w 970"/>
              <a:gd name="T51" fmla="*/ 2147483646 h 879"/>
              <a:gd name="T52" fmla="*/ 2147483646 w 970"/>
              <a:gd name="T53" fmla="*/ 2147483646 h 879"/>
              <a:gd name="T54" fmla="*/ 2147483646 w 970"/>
              <a:gd name="T55" fmla="*/ 2147483646 h 879"/>
              <a:gd name="T56" fmla="*/ 2147483646 w 970"/>
              <a:gd name="T57" fmla="*/ 2147483646 h 879"/>
              <a:gd name="T58" fmla="*/ 2147483646 w 970"/>
              <a:gd name="T59" fmla="*/ 2147483646 h 879"/>
              <a:gd name="T60" fmla="*/ 2147483646 w 970"/>
              <a:gd name="T61" fmla="*/ 2147483646 h 879"/>
              <a:gd name="T62" fmla="*/ 2147483646 w 970"/>
              <a:gd name="T63" fmla="*/ 2147483646 h 879"/>
              <a:gd name="T64" fmla="*/ 2147483646 w 970"/>
              <a:gd name="T65" fmla="*/ 2147483646 h 879"/>
              <a:gd name="T66" fmla="*/ 2147483646 w 970"/>
              <a:gd name="T67" fmla="*/ 2147483646 h 879"/>
              <a:gd name="T68" fmla="*/ 2147483646 w 970"/>
              <a:gd name="T69" fmla="*/ 2147483646 h 879"/>
              <a:gd name="T70" fmla="*/ 2147483646 w 970"/>
              <a:gd name="T71" fmla="*/ 2147483646 h 879"/>
              <a:gd name="T72" fmla="*/ 2147483646 w 970"/>
              <a:gd name="T73" fmla="*/ 2147483646 h 879"/>
              <a:gd name="T74" fmla="*/ 0 w 970"/>
              <a:gd name="T75" fmla="*/ 2147483646 h 879"/>
              <a:gd name="T76" fmla="*/ 2147483646 w 970"/>
              <a:gd name="T77" fmla="*/ 0 h 879"/>
              <a:gd name="T78" fmla="*/ 2147483646 w 970"/>
              <a:gd name="T79" fmla="*/ 2147483646 h 879"/>
              <a:gd name="T80" fmla="*/ 2147483646 w 970"/>
              <a:gd name="T81" fmla="*/ 2147483646 h 879"/>
              <a:gd name="T82" fmla="*/ 2147483646 w 970"/>
              <a:gd name="T83" fmla="*/ 2147483646 h 879"/>
              <a:gd name="T84" fmla="*/ 2147483646 w 970"/>
              <a:gd name="T85" fmla="*/ 2147483646 h 879"/>
              <a:gd name="T86" fmla="*/ 2147483646 w 970"/>
              <a:gd name="T87" fmla="*/ 2147483646 h 879"/>
              <a:gd name="T88" fmla="*/ 2147483646 w 970"/>
              <a:gd name="T89" fmla="*/ 2147483646 h 879"/>
              <a:gd name="T90" fmla="*/ 2147483646 w 970"/>
              <a:gd name="T91" fmla="*/ 2147483646 h 879"/>
              <a:gd name="T92" fmla="*/ 2147483646 w 970"/>
              <a:gd name="T93" fmla="*/ 2147483646 h 879"/>
              <a:gd name="T94" fmla="*/ 2147483646 w 970"/>
              <a:gd name="T95" fmla="*/ 2147483646 h 879"/>
              <a:gd name="T96" fmla="*/ 2147483646 w 970"/>
              <a:gd name="T97" fmla="*/ 2147483646 h 879"/>
              <a:gd name="T98" fmla="*/ 2147483646 w 970"/>
              <a:gd name="T99" fmla="*/ 2147483646 h 879"/>
              <a:gd name="T100" fmla="*/ 2147483646 w 970"/>
              <a:gd name="T101" fmla="*/ 2147483646 h 879"/>
              <a:gd name="T102" fmla="*/ 2147483646 w 970"/>
              <a:gd name="T103" fmla="*/ 2147483646 h 879"/>
              <a:gd name="T104" fmla="*/ 2147483646 w 970"/>
              <a:gd name="T105" fmla="*/ 2147483646 h 879"/>
              <a:gd name="T106" fmla="*/ 2147483646 w 970"/>
              <a:gd name="T107" fmla="*/ 2147483646 h 879"/>
              <a:gd name="T108" fmla="*/ 2147483646 w 970"/>
              <a:gd name="T109" fmla="*/ 2147483646 h 879"/>
              <a:gd name="T110" fmla="*/ 2147483646 w 970"/>
              <a:gd name="T111" fmla="*/ 2147483646 h 879"/>
              <a:gd name="T112" fmla="*/ 2147483646 w 970"/>
              <a:gd name="T113" fmla="*/ 2147483646 h 879"/>
              <a:gd name="T114" fmla="*/ 2147483646 w 970"/>
              <a:gd name="T115" fmla="*/ 2147483646 h 879"/>
              <a:gd name="T116" fmla="*/ 2147483646 w 970"/>
              <a:gd name="T117" fmla="*/ 2147483646 h 87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70"/>
              <a:gd name="T178" fmla="*/ 0 h 879"/>
              <a:gd name="T179" fmla="*/ 970 w 970"/>
              <a:gd name="T180" fmla="*/ 879 h 87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70" h="879">
                <a:moveTo>
                  <a:pt x="768" y="878"/>
                </a:moveTo>
                <a:lnTo>
                  <a:pt x="749" y="870"/>
                </a:lnTo>
                <a:lnTo>
                  <a:pt x="732" y="859"/>
                </a:lnTo>
                <a:lnTo>
                  <a:pt x="715" y="851"/>
                </a:lnTo>
                <a:lnTo>
                  <a:pt x="699" y="844"/>
                </a:lnTo>
                <a:lnTo>
                  <a:pt x="681" y="833"/>
                </a:lnTo>
                <a:lnTo>
                  <a:pt x="664" y="823"/>
                </a:lnTo>
                <a:lnTo>
                  <a:pt x="649" y="813"/>
                </a:lnTo>
                <a:lnTo>
                  <a:pt x="629" y="804"/>
                </a:lnTo>
                <a:lnTo>
                  <a:pt x="611" y="790"/>
                </a:lnTo>
                <a:lnTo>
                  <a:pt x="590" y="778"/>
                </a:lnTo>
                <a:lnTo>
                  <a:pt x="574" y="766"/>
                </a:lnTo>
                <a:lnTo>
                  <a:pt x="557" y="754"/>
                </a:lnTo>
                <a:lnTo>
                  <a:pt x="539" y="740"/>
                </a:lnTo>
                <a:lnTo>
                  <a:pt x="519" y="726"/>
                </a:lnTo>
                <a:lnTo>
                  <a:pt x="502" y="711"/>
                </a:lnTo>
                <a:lnTo>
                  <a:pt x="483" y="695"/>
                </a:lnTo>
                <a:lnTo>
                  <a:pt x="467" y="682"/>
                </a:lnTo>
                <a:lnTo>
                  <a:pt x="447" y="663"/>
                </a:lnTo>
                <a:lnTo>
                  <a:pt x="429" y="647"/>
                </a:lnTo>
                <a:lnTo>
                  <a:pt x="414" y="630"/>
                </a:lnTo>
                <a:lnTo>
                  <a:pt x="397" y="614"/>
                </a:lnTo>
                <a:lnTo>
                  <a:pt x="385" y="602"/>
                </a:lnTo>
                <a:lnTo>
                  <a:pt x="369" y="585"/>
                </a:lnTo>
                <a:lnTo>
                  <a:pt x="354" y="569"/>
                </a:lnTo>
                <a:lnTo>
                  <a:pt x="338" y="547"/>
                </a:lnTo>
                <a:lnTo>
                  <a:pt x="324" y="531"/>
                </a:lnTo>
                <a:lnTo>
                  <a:pt x="308" y="511"/>
                </a:lnTo>
                <a:lnTo>
                  <a:pt x="290" y="488"/>
                </a:lnTo>
                <a:lnTo>
                  <a:pt x="275" y="469"/>
                </a:lnTo>
                <a:lnTo>
                  <a:pt x="259" y="445"/>
                </a:lnTo>
                <a:lnTo>
                  <a:pt x="245" y="424"/>
                </a:lnTo>
                <a:lnTo>
                  <a:pt x="231" y="400"/>
                </a:lnTo>
                <a:lnTo>
                  <a:pt x="217" y="376"/>
                </a:lnTo>
                <a:lnTo>
                  <a:pt x="205" y="354"/>
                </a:lnTo>
                <a:lnTo>
                  <a:pt x="193" y="333"/>
                </a:lnTo>
                <a:lnTo>
                  <a:pt x="183" y="311"/>
                </a:lnTo>
                <a:lnTo>
                  <a:pt x="0" y="393"/>
                </a:lnTo>
                <a:lnTo>
                  <a:pt x="302" y="0"/>
                </a:lnTo>
                <a:lnTo>
                  <a:pt x="818" y="40"/>
                </a:lnTo>
                <a:lnTo>
                  <a:pt x="611" y="129"/>
                </a:lnTo>
                <a:lnTo>
                  <a:pt x="624" y="154"/>
                </a:lnTo>
                <a:lnTo>
                  <a:pt x="638" y="181"/>
                </a:lnTo>
                <a:lnTo>
                  <a:pt x="658" y="209"/>
                </a:lnTo>
                <a:lnTo>
                  <a:pt x="679" y="240"/>
                </a:lnTo>
                <a:lnTo>
                  <a:pt x="697" y="262"/>
                </a:lnTo>
                <a:lnTo>
                  <a:pt x="718" y="286"/>
                </a:lnTo>
                <a:lnTo>
                  <a:pt x="738" y="311"/>
                </a:lnTo>
                <a:lnTo>
                  <a:pt x="759" y="331"/>
                </a:lnTo>
                <a:lnTo>
                  <a:pt x="783" y="350"/>
                </a:lnTo>
                <a:lnTo>
                  <a:pt x="806" y="371"/>
                </a:lnTo>
                <a:lnTo>
                  <a:pt x="829" y="390"/>
                </a:lnTo>
                <a:lnTo>
                  <a:pt x="853" y="407"/>
                </a:lnTo>
                <a:lnTo>
                  <a:pt x="875" y="423"/>
                </a:lnTo>
                <a:lnTo>
                  <a:pt x="903" y="438"/>
                </a:lnTo>
                <a:lnTo>
                  <a:pt x="931" y="454"/>
                </a:lnTo>
                <a:lnTo>
                  <a:pt x="950" y="462"/>
                </a:lnTo>
                <a:lnTo>
                  <a:pt x="969" y="473"/>
                </a:lnTo>
                <a:lnTo>
                  <a:pt x="768" y="878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80" name="Freeform 5"/>
          <p:cNvSpPr>
            <a:spLocks noChangeArrowheads="1"/>
          </p:cNvSpPr>
          <p:nvPr/>
        </p:nvSpPr>
        <p:spPr bwMode="auto">
          <a:xfrm>
            <a:off x="5187950" y="3833814"/>
            <a:ext cx="1733550" cy="1279525"/>
          </a:xfrm>
          <a:custGeom>
            <a:avLst/>
            <a:gdLst>
              <a:gd name="T0" fmla="*/ 2147483646 w 1076"/>
              <a:gd name="T1" fmla="*/ 0 h 806"/>
              <a:gd name="T2" fmla="*/ 2147483646 w 1076"/>
              <a:gd name="T3" fmla="*/ 2147483646 h 806"/>
              <a:gd name="T4" fmla="*/ 2147483646 w 1076"/>
              <a:gd name="T5" fmla="*/ 2147483646 h 806"/>
              <a:gd name="T6" fmla="*/ 2147483646 w 1076"/>
              <a:gd name="T7" fmla="*/ 2147483646 h 806"/>
              <a:gd name="T8" fmla="*/ 2147483646 w 1076"/>
              <a:gd name="T9" fmla="*/ 2147483646 h 806"/>
              <a:gd name="T10" fmla="*/ 2147483646 w 1076"/>
              <a:gd name="T11" fmla="*/ 2147483646 h 806"/>
              <a:gd name="T12" fmla="*/ 2147483646 w 1076"/>
              <a:gd name="T13" fmla="*/ 2147483646 h 806"/>
              <a:gd name="T14" fmla="*/ 2147483646 w 1076"/>
              <a:gd name="T15" fmla="*/ 2147483646 h 806"/>
              <a:gd name="T16" fmla="*/ 2147483646 w 1076"/>
              <a:gd name="T17" fmla="*/ 2147483646 h 806"/>
              <a:gd name="T18" fmla="*/ 2147483646 w 1076"/>
              <a:gd name="T19" fmla="*/ 2147483646 h 806"/>
              <a:gd name="T20" fmla="*/ 2147483646 w 1076"/>
              <a:gd name="T21" fmla="*/ 2147483646 h 806"/>
              <a:gd name="T22" fmla="*/ 2147483646 w 1076"/>
              <a:gd name="T23" fmla="*/ 2147483646 h 806"/>
              <a:gd name="T24" fmla="*/ 2147483646 w 1076"/>
              <a:gd name="T25" fmla="*/ 2147483646 h 806"/>
              <a:gd name="T26" fmla="*/ 2147483646 w 1076"/>
              <a:gd name="T27" fmla="*/ 2147483646 h 806"/>
              <a:gd name="T28" fmla="*/ 2147483646 w 1076"/>
              <a:gd name="T29" fmla="*/ 2147483646 h 806"/>
              <a:gd name="T30" fmla="*/ 2147483646 w 1076"/>
              <a:gd name="T31" fmla="*/ 2147483646 h 806"/>
              <a:gd name="T32" fmla="*/ 2147483646 w 1076"/>
              <a:gd name="T33" fmla="*/ 2147483646 h 806"/>
              <a:gd name="T34" fmla="*/ 2147483646 w 1076"/>
              <a:gd name="T35" fmla="*/ 2147483646 h 806"/>
              <a:gd name="T36" fmla="*/ 2147483646 w 1076"/>
              <a:gd name="T37" fmla="*/ 2147483646 h 806"/>
              <a:gd name="T38" fmla="*/ 2147483646 w 1076"/>
              <a:gd name="T39" fmla="*/ 2147483646 h 806"/>
              <a:gd name="T40" fmla="*/ 2147483646 w 1076"/>
              <a:gd name="T41" fmla="*/ 2147483646 h 806"/>
              <a:gd name="T42" fmla="*/ 2147483646 w 1076"/>
              <a:gd name="T43" fmla="*/ 2147483646 h 806"/>
              <a:gd name="T44" fmla="*/ 2147483646 w 1076"/>
              <a:gd name="T45" fmla="*/ 2147483646 h 806"/>
              <a:gd name="T46" fmla="*/ 2147483646 w 1076"/>
              <a:gd name="T47" fmla="*/ 2147483646 h 806"/>
              <a:gd name="T48" fmla="*/ 2147483646 w 1076"/>
              <a:gd name="T49" fmla="*/ 2147483646 h 806"/>
              <a:gd name="T50" fmla="*/ 2147483646 w 1076"/>
              <a:gd name="T51" fmla="*/ 2147483646 h 806"/>
              <a:gd name="T52" fmla="*/ 2147483646 w 1076"/>
              <a:gd name="T53" fmla="*/ 2147483646 h 806"/>
              <a:gd name="T54" fmla="*/ 2147483646 w 1076"/>
              <a:gd name="T55" fmla="*/ 2147483646 h 806"/>
              <a:gd name="T56" fmla="*/ 2147483646 w 1076"/>
              <a:gd name="T57" fmla="*/ 2147483646 h 806"/>
              <a:gd name="T58" fmla="*/ 2147483646 w 1076"/>
              <a:gd name="T59" fmla="*/ 2147483646 h 806"/>
              <a:gd name="T60" fmla="*/ 2147483646 w 1076"/>
              <a:gd name="T61" fmla="*/ 2147483646 h 806"/>
              <a:gd name="T62" fmla="*/ 2147483646 w 1076"/>
              <a:gd name="T63" fmla="*/ 2147483646 h 806"/>
              <a:gd name="T64" fmla="*/ 2147483646 w 1076"/>
              <a:gd name="T65" fmla="*/ 2147483646 h 806"/>
              <a:gd name="T66" fmla="*/ 2147483646 w 1076"/>
              <a:gd name="T67" fmla="*/ 2147483646 h 806"/>
              <a:gd name="T68" fmla="*/ 2147483646 w 1076"/>
              <a:gd name="T69" fmla="*/ 2147483646 h 806"/>
              <a:gd name="T70" fmla="*/ 2147483646 w 1076"/>
              <a:gd name="T71" fmla="*/ 2147483646 h 806"/>
              <a:gd name="T72" fmla="*/ 2147483646 w 1076"/>
              <a:gd name="T73" fmla="*/ 2147483646 h 806"/>
              <a:gd name="T74" fmla="*/ 2147483646 w 1076"/>
              <a:gd name="T75" fmla="*/ 2147483646 h 806"/>
              <a:gd name="T76" fmla="*/ 2147483646 w 1076"/>
              <a:gd name="T77" fmla="*/ 2147483646 h 806"/>
              <a:gd name="T78" fmla="*/ 2147483646 w 1076"/>
              <a:gd name="T79" fmla="*/ 2147483646 h 806"/>
              <a:gd name="T80" fmla="*/ 2147483646 w 1076"/>
              <a:gd name="T81" fmla="*/ 2147483646 h 806"/>
              <a:gd name="T82" fmla="*/ 2147483646 w 1076"/>
              <a:gd name="T83" fmla="*/ 2147483646 h 806"/>
              <a:gd name="T84" fmla="*/ 2147483646 w 1076"/>
              <a:gd name="T85" fmla="*/ 2147483646 h 806"/>
              <a:gd name="T86" fmla="*/ 2147483646 w 1076"/>
              <a:gd name="T87" fmla="*/ 2147483646 h 806"/>
              <a:gd name="T88" fmla="*/ 2147483646 w 1076"/>
              <a:gd name="T89" fmla="*/ 2147483646 h 806"/>
              <a:gd name="T90" fmla="*/ 2147483646 w 1076"/>
              <a:gd name="T91" fmla="*/ 2147483646 h 806"/>
              <a:gd name="T92" fmla="*/ 2147483646 w 1076"/>
              <a:gd name="T93" fmla="*/ 2147483646 h 806"/>
              <a:gd name="T94" fmla="*/ 2147483646 w 1076"/>
              <a:gd name="T95" fmla="*/ 2147483646 h 806"/>
              <a:gd name="T96" fmla="*/ 2147483646 w 1076"/>
              <a:gd name="T97" fmla="*/ 2147483646 h 806"/>
              <a:gd name="T98" fmla="*/ 2147483646 w 1076"/>
              <a:gd name="T99" fmla="*/ 2147483646 h 806"/>
              <a:gd name="T100" fmla="*/ 2147483646 w 1076"/>
              <a:gd name="T101" fmla="*/ 2147483646 h 806"/>
              <a:gd name="T102" fmla="*/ 2147483646 w 1076"/>
              <a:gd name="T103" fmla="*/ 2147483646 h 806"/>
              <a:gd name="T104" fmla="*/ 2147483646 w 1076"/>
              <a:gd name="T105" fmla="*/ 2147483646 h 806"/>
              <a:gd name="T106" fmla="*/ 2147483646 w 1076"/>
              <a:gd name="T107" fmla="*/ 2147483646 h 806"/>
              <a:gd name="T108" fmla="*/ 2147483646 w 1076"/>
              <a:gd name="T109" fmla="*/ 2147483646 h 806"/>
              <a:gd name="T110" fmla="*/ 0 w 1076"/>
              <a:gd name="T111" fmla="*/ 2147483646 h 806"/>
              <a:gd name="T112" fmla="*/ 2147483646 w 1076"/>
              <a:gd name="T113" fmla="*/ 0 h 80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076"/>
              <a:gd name="T172" fmla="*/ 0 h 806"/>
              <a:gd name="T173" fmla="*/ 1076 w 1076"/>
              <a:gd name="T174" fmla="*/ 806 h 80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076" h="806">
                <a:moveTo>
                  <a:pt x="428" y="0"/>
                </a:moveTo>
                <a:lnTo>
                  <a:pt x="340" y="206"/>
                </a:lnTo>
                <a:lnTo>
                  <a:pt x="359" y="214"/>
                </a:lnTo>
                <a:lnTo>
                  <a:pt x="380" y="219"/>
                </a:lnTo>
                <a:lnTo>
                  <a:pt x="401" y="225"/>
                </a:lnTo>
                <a:lnTo>
                  <a:pt x="426" y="230"/>
                </a:lnTo>
                <a:lnTo>
                  <a:pt x="454" y="237"/>
                </a:lnTo>
                <a:lnTo>
                  <a:pt x="479" y="238"/>
                </a:lnTo>
                <a:lnTo>
                  <a:pt x="505" y="244"/>
                </a:lnTo>
                <a:lnTo>
                  <a:pt x="534" y="247"/>
                </a:lnTo>
                <a:lnTo>
                  <a:pt x="563" y="249"/>
                </a:lnTo>
                <a:lnTo>
                  <a:pt x="619" y="249"/>
                </a:lnTo>
                <a:lnTo>
                  <a:pt x="648" y="249"/>
                </a:lnTo>
                <a:lnTo>
                  <a:pt x="674" y="247"/>
                </a:lnTo>
                <a:lnTo>
                  <a:pt x="701" y="242"/>
                </a:lnTo>
                <a:lnTo>
                  <a:pt x="728" y="238"/>
                </a:lnTo>
                <a:lnTo>
                  <a:pt x="753" y="233"/>
                </a:lnTo>
                <a:lnTo>
                  <a:pt x="783" y="226"/>
                </a:lnTo>
                <a:lnTo>
                  <a:pt x="812" y="218"/>
                </a:lnTo>
                <a:lnTo>
                  <a:pt x="1075" y="608"/>
                </a:lnTo>
                <a:lnTo>
                  <a:pt x="1049" y="619"/>
                </a:lnTo>
                <a:lnTo>
                  <a:pt x="1024" y="626"/>
                </a:lnTo>
                <a:lnTo>
                  <a:pt x="1003" y="632"/>
                </a:lnTo>
                <a:lnTo>
                  <a:pt x="980" y="641"/>
                </a:lnTo>
                <a:lnTo>
                  <a:pt x="958" y="646"/>
                </a:lnTo>
                <a:lnTo>
                  <a:pt x="934" y="653"/>
                </a:lnTo>
                <a:lnTo>
                  <a:pt x="915" y="658"/>
                </a:lnTo>
                <a:lnTo>
                  <a:pt x="892" y="662"/>
                </a:lnTo>
                <a:lnTo>
                  <a:pt x="871" y="669"/>
                </a:lnTo>
                <a:lnTo>
                  <a:pt x="847" y="674"/>
                </a:lnTo>
                <a:lnTo>
                  <a:pt x="819" y="677"/>
                </a:lnTo>
                <a:lnTo>
                  <a:pt x="797" y="683"/>
                </a:lnTo>
                <a:lnTo>
                  <a:pt x="771" y="686"/>
                </a:lnTo>
                <a:lnTo>
                  <a:pt x="745" y="691"/>
                </a:lnTo>
                <a:lnTo>
                  <a:pt x="717" y="693"/>
                </a:lnTo>
                <a:lnTo>
                  <a:pt x="686" y="695"/>
                </a:lnTo>
                <a:lnTo>
                  <a:pt x="656" y="695"/>
                </a:lnTo>
                <a:lnTo>
                  <a:pt x="628" y="695"/>
                </a:lnTo>
                <a:lnTo>
                  <a:pt x="597" y="695"/>
                </a:lnTo>
                <a:lnTo>
                  <a:pt x="559" y="695"/>
                </a:lnTo>
                <a:lnTo>
                  <a:pt x="525" y="695"/>
                </a:lnTo>
                <a:lnTo>
                  <a:pt x="500" y="695"/>
                </a:lnTo>
                <a:lnTo>
                  <a:pt x="473" y="693"/>
                </a:lnTo>
                <a:lnTo>
                  <a:pt x="446" y="691"/>
                </a:lnTo>
                <a:lnTo>
                  <a:pt x="412" y="684"/>
                </a:lnTo>
                <a:lnTo>
                  <a:pt x="386" y="681"/>
                </a:lnTo>
                <a:lnTo>
                  <a:pt x="359" y="677"/>
                </a:lnTo>
                <a:lnTo>
                  <a:pt x="328" y="669"/>
                </a:lnTo>
                <a:lnTo>
                  <a:pt x="304" y="664"/>
                </a:lnTo>
                <a:lnTo>
                  <a:pt x="274" y="658"/>
                </a:lnTo>
                <a:lnTo>
                  <a:pt x="247" y="651"/>
                </a:lnTo>
                <a:lnTo>
                  <a:pt x="220" y="643"/>
                </a:lnTo>
                <a:lnTo>
                  <a:pt x="193" y="634"/>
                </a:lnTo>
                <a:lnTo>
                  <a:pt x="158" y="620"/>
                </a:lnTo>
                <a:lnTo>
                  <a:pt x="75" y="805"/>
                </a:lnTo>
                <a:lnTo>
                  <a:pt x="0" y="287"/>
                </a:lnTo>
                <a:lnTo>
                  <a:pt x="428" y="0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81" name="Freeform 6"/>
          <p:cNvSpPr>
            <a:spLocks noChangeArrowheads="1"/>
          </p:cNvSpPr>
          <p:nvPr/>
        </p:nvSpPr>
        <p:spPr bwMode="auto">
          <a:xfrm>
            <a:off x="6315075" y="3648076"/>
            <a:ext cx="1473200" cy="1389063"/>
          </a:xfrm>
          <a:custGeom>
            <a:avLst/>
            <a:gdLst>
              <a:gd name="T0" fmla="*/ 2147483646 w 915"/>
              <a:gd name="T1" fmla="*/ 2147483646 h 875"/>
              <a:gd name="T2" fmla="*/ 2147483646 w 915"/>
              <a:gd name="T3" fmla="*/ 2147483646 h 875"/>
              <a:gd name="T4" fmla="*/ 2147483646 w 915"/>
              <a:gd name="T5" fmla="*/ 2147483646 h 875"/>
              <a:gd name="T6" fmla="*/ 2147483646 w 915"/>
              <a:gd name="T7" fmla="*/ 2147483646 h 875"/>
              <a:gd name="T8" fmla="*/ 2147483646 w 915"/>
              <a:gd name="T9" fmla="*/ 2147483646 h 875"/>
              <a:gd name="T10" fmla="*/ 2147483646 w 915"/>
              <a:gd name="T11" fmla="*/ 2147483646 h 875"/>
              <a:gd name="T12" fmla="*/ 2147483646 w 915"/>
              <a:gd name="T13" fmla="*/ 2147483646 h 875"/>
              <a:gd name="T14" fmla="*/ 2147483646 w 915"/>
              <a:gd name="T15" fmla="*/ 2147483646 h 875"/>
              <a:gd name="T16" fmla="*/ 2147483646 w 915"/>
              <a:gd name="T17" fmla="*/ 2147483646 h 875"/>
              <a:gd name="T18" fmla="*/ 2147483646 w 915"/>
              <a:gd name="T19" fmla="*/ 2147483646 h 875"/>
              <a:gd name="T20" fmla="*/ 2147483646 w 915"/>
              <a:gd name="T21" fmla="*/ 2147483646 h 875"/>
              <a:gd name="T22" fmla="*/ 2147483646 w 915"/>
              <a:gd name="T23" fmla="*/ 2147483646 h 875"/>
              <a:gd name="T24" fmla="*/ 2147483646 w 915"/>
              <a:gd name="T25" fmla="*/ 2147483646 h 875"/>
              <a:gd name="T26" fmla="*/ 2147483646 w 915"/>
              <a:gd name="T27" fmla="*/ 2147483646 h 875"/>
              <a:gd name="T28" fmla="*/ 2147483646 w 915"/>
              <a:gd name="T29" fmla="*/ 2147483646 h 875"/>
              <a:gd name="T30" fmla="*/ 2147483646 w 915"/>
              <a:gd name="T31" fmla="*/ 2147483646 h 875"/>
              <a:gd name="T32" fmla="*/ 2147483646 w 915"/>
              <a:gd name="T33" fmla="*/ 2147483646 h 875"/>
              <a:gd name="T34" fmla="*/ 2147483646 w 915"/>
              <a:gd name="T35" fmla="*/ 2147483646 h 875"/>
              <a:gd name="T36" fmla="*/ 2147483646 w 915"/>
              <a:gd name="T37" fmla="*/ 2147483646 h 875"/>
              <a:gd name="T38" fmla="*/ 2147483646 w 915"/>
              <a:gd name="T39" fmla="*/ 2147483646 h 875"/>
              <a:gd name="T40" fmla="*/ 2147483646 w 915"/>
              <a:gd name="T41" fmla="*/ 2147483646 h 875"/>
              <a:gd name="T42" fmla="*/ 2147483646 w 915"/>
              <a:gd name="T43" fmla="*/ 2147483646 h 875"/>
              <a:gd name="T44" fmla="*/ 2147483646 w 915"/>
              <a:gd name="T45" fmla="*/ 2147483646 h 875"/>
              <a:gd name="T46" fmla="*/ 2147483646 w 915"/>
              <a:gd name="T47" fmla="*/ 2147483646 h 875"/>
              <a:gd name="T48" fmla="*/ 2147483646 w 915"/>
              <a:gd name="T49" fmla="*/ 2147483646 h 875"/>
              <a:gd name="T50" fmla="*/ 2147483646 w 915"/>
              <a:gd name="T51" fmla="*/ 2147483646 h 875"/>
              <a:gd name="T52" fmla="*/ 2147483646 w 915"/>
              <a:gd name="T53" fmla="*/ 2147483646 h 875"/>
              <a:gd name="T54" fmla="*/ 2147483646 w 915"/>
              <a:gd name="T55" fmla="*/ 2147483646 h 875"/>
              <a:gd name="T56" fmla="*/ 2147483646 w 915"/>
              <a:gd name="T57" fmla="*/ 2147483646 h 875"/>
              <a:gd name="T58" fmla="*/ 2147483646 w 915"/>
              <a:gd name="T59" fmla="*/ 2147483646 h 875"/>
              <a:gd name="T60" fmla="*/ 2147483646 w 915"/>
              <a:gd name="T61" fmla="*/ 2147483646 h 875"/>
              <a:gd name="T62" fmla="*/ 2147483646 w 915"/>
              <a:gd name="T63" fmla="*/ 2147483646 h 875"/>
              <a:gd name="T64" fmla="*/ 2147483646 w 915"/>
              <a:gd name="T65" fmla="*/ 2147483646 h 875"/>
              <a:gd name="T66" fmla="*/ 2147483646 w 915"/>
              <a:gd name="T67" fmla="*/ 2147483646 h 875"/>
              <a:gd name="T68" fmla="*/ 2147483646 w 915"/>
              <a:gd name="T69" fmla="*/ 2147483646 h 875"/>
              <a:gd name="T70" fmla="*/ 0 w 915"/>
              <a:gd name="T71" fmla="*/ 2147483646 h 875"/>
              <a:gd name="T72" fmla="*/ 2147483646 w 915"/>
              <a:gd name="T73" fmla="*/ 2147483646 h 875"/>
              <a:gd name="T74" fmla="*/ 2147483646 w 915"/>
              <a:gd name="T75" fmla="*/ 2147483646 h 875"/>
              <a:gd name="T76" fmla="*/ 2147483646 w 915"/>
              <a:gd name="T77" fmla="*/ 2147483646 h 875"/>
              <a:gd name="T78" fmla="*/ 2147483646 w 915"/>
              <a:gd name="T79" fmla="*/ 2147483646 h 875"/>
              <a:gd name="T80" fmla="*/ 2147483646 w 915"/>
              <a:gd name="T81" fmla="*/ 2147483646 h 875"/>
              <a:gd name="T82" fmla="*/ 2147483646 w 915"/>
              <a:gd name="T83" fmla="*/ 2147483646 h 875"/>
              <a:gd name="T84" fmla="*/ 2147483646 w 915"/>
              <a:gd name="T85" fmla="*/ 2147483646 h 875"/>
              <a:gd name="T86" fmla="*/ 2147483646 w 915"/>
              <a:gd name="T87" fmla="*/ 2147483646 h 875"/>
              <a:gd name="T88" fmla="*/ 2147483646 w 915"/>
              <a:gd name="T89" fmla="*/ 2147483646 h 875"/>
              <a:gd name="T90" fmla="*/ 2147483646 w 915"/>
              <a:gd name="T91" fmla="*/ 2147483646 h 875"/>
              <a:gd name="T92" fmla="*/ 2147483646 w 915"/>
              <a:gd name="T93" fmla="*/ 2147483646 h 875"/>
              <a:gd name="T94" fmla="*/ 2147483646 w 915"/>
              <a:gd name="T95" fmla="*/ 2147483646 h 875"/>
              <a:gd name="T96" fmla="*/ 2147483646 w 915"/>
              <a:gd name="T97" fmla="*/ 2147483646 h 875"/>
              <a:gd name="T98" fmla="*/ 2147483646 w 915"/>
              <a:gd name="T99" fmla="*/ 2147483646 h 875"/>
              <a:gd name="T100" fmla="*/ 2147483646 w 915"/>
              <a:gd name="T101" fmla="*/ 2147483646 h 875"/>
              <a:gd name="T102" fmla="*/ 2147483646 w 915"/>
              <a:gd name="T103" fmla="*/ 2147483646 h 875"/>
              <a:gd name="T104" fmla="*/ 2147483646 w 915"/>
              <a:gd name="T105" fmla="*/ 2147483646 h 875"/>
              <a:gd name="T106" fmla="*/ 2147483646 w 915"/>
              <a:gd name="T107" fmla="*/ 2147483646 h 875"/>
              <a:gd name="T108" fmla="*/ 2147483646 w 915"/>
              <a:gd name="T109" fmla="*/ 0 h 875"/>
              <a:gd name="T110" fmla="*/ 2147483646 w 915"/>
              <a:gd name="T111" fmla="*/ 2147483646 h 87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15"/>
              <a:gd name="T169" fmla="*/ 0 h 875"/>
              <a:gd name="T170" fmla="*/ 915 w 915"/>
              <a:gd name="T171" fmla="*/ 875 h 87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15" h="875">
                <a:moveTo>
                  <a:pt x="914" y="190"/>
                </a:moveTo>
                <a:lnTo>
                  <a:pt x="901" y="209"/>
                </a:lnTo>
                <a:lnTo>
                  <a:pt x="894" y="225"/>
                </a:lnTo>
                <a:lnTo>
                  <a:pt x="883" y="242"/>
                </a:lnTo>
                <a:lnTo>
                  <a:pt x="877" y="257"/>
                </a:lnTo>
                <a:lnTo>
                  <a:pt x="867" y="273"/>
                </a:lnTo>
                <a:lnTo>
                  <a:pt x="855" y="290"/>
                </a:lnTo>
                <a:lnTo>
                  <a:pt x="845" y="306"/>
                </a:lnTo>
                <a:lnTo>
                  <a:pt x="835" y="323"/>
                </a:lnTo>
                <a:lnTo>
                  <a:pt x="820" y="340"/>
                </a:lnTo>
                <a:lnTo>
                  <a:pt x="808" y="361"/>
                </a:lnTo>
                <a:lnTo>
                  <a:pt x="796" y="375"/>
                </a:lnTo>
                <a:lnTo>
                  <a:pt x="782" y="390"/>
                </a:lnTo>
                <a:lnTo>
                  <a:pt x="767" y="409"/>
                </a:lnTo>
                <a:lnTo>
                  <a:pt x="753" y="430"/>
                </a:lnTo>
                <a:lnTo>
                  <a:pt x="738" y="446"/>
                </a:lnTo>
                <a:lnTo>
                  <a:pt x="721" y="463"/>
                </a:lnTo>
                <a:lnTo>
                  <a:pt x="707" y="479"/>
                </a:lnTo>
                <a:lnTo>
                  <a:pt x="687" y="498"/>
                </a:lnTo>
                <a:lnTo>
                  <a:pt x="672" y="515"/>
                </a:lnTo>
                <a:lnTo>
                  <a:pt x="655" y="529"/>
                </a:lnTo>
                <a:lnTo>
                  <a:pt x="636" y="546"/>
                </a:lnTo>
                <a:lnTo>
                  <a:pt x="621" y="558"/>
                </a:lnTo>
                <a:lnTo>
                  <a:pt x="605" y="572"/>
                </a:lnTo>
                <a:lnTo>
                  <a:pt x="588" y="586"/>
                </a:lnTo>
                <a:lnTo>
                  <a:pt x="567" y="601"/>
                </a:lnTo>
                <a:lnTo>
                  <a:pt x="550" y="615"/>
                </a:lnTo>
                <a:lnTo>
                  <a:pt x="530" y="631"/>
                </a:lnTo>
                <a:lnTo>
                  <a:pt x="505" y="646"/>
                </a:lnTo>
                <a:lnTo>
                  <a:pt x="485" y="662"/>
                </a:lnTo>
                <a:lnTo>
                  <a:pt x="461" y="676"/>
                </a:lnTo>
                <a:lnTo>
                  <a:pt x="438" y="691"/>
                </a:lnTo>
                <a:lnTo>
                  <a:pt x="414" y="705"/>
                </a:lnTo>
                <a:lnTo>
                  <a:pt x="539" y="874"/>
                </a:lnTo>
                <a:lnTo>
                  <a:pt x="36" y="657"/>
                </a:lnTo>
                <a:lnTo>
                  <a:pt x="0" y="228"/>
                </a:lnTo>
                <a:lnTo>
                  <a:pt x="103" y="351"/>
                </a:lnTo>
                <a:lnTo>
                  <a:pt x="127" y="339"/>
                </a:lnTo>
                <a:lnTo>
                  <a:pt x="151" y="327"/>
                </a:lnTo>
                <a:lnTo>
                  <a:pt x="181" y="313"/>
                </a:lnTo>
                <a:lnTo>
                  <a:pt x="212" y="297"/>
                </a:lnTo>
                <a:lnTo>
                  <a:pt x="242" y="276"/>
                </a:lnTo>
                <a:lnTo>
                  <a:pt x="269" y="257"/>
                </a:lnTo>
                <a:lnTo>
                  <a:pt x="294" y="238"/>
                </a:lnTo>
                <a:lnTo>
                  <a:pt x="319" y="218"/>
                </a:lnTo>
                <a:lnTo>
                  <a:pt x="338" y="199"/>
                </a:lnTo>
                <a:lnTo>
                  <a:pt x="361" y="176"/>
                </a:lnTo>
                <a:lnTo>
                  <a:pt x="383" y="154"/>
                </a:lnTo>
                <a:lnTo>
                  <a:pt x="401" y="131"/>
                </a:lnTo>
                <a:lnTo>
                  <a:pt x="419" y="109"/>
                </a:lnTo>
                <a:lnTo>
                  <a:pt x="436" y="88"/>
                </a:lnTo>
                <a:lnTo>
                  <a:pt x="454" y="60"/>
                </a:lnTo>
                <a:lnTo>
                  <a:pt x="470" y="35"/>
                </a:lnTo>
                <a:lnTo>
                  <a:pt x="479" y="17"/>
                </a:lnTo>
                <a:lnTo>
                  <a:pt x="487" y="0"/>
                </a:lnTo>
                <a:lnTo>
                  <a:pt x="914" y="190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82" name="Freeform 7"/>
          <p:cNvSpPr>
            <a:spLocks noChangeArrowheads="1"/>
          </p:cNvSpPr>
          <p:nvPr/>
        </p:nvSpPr>
        <p:spPr bwMode="auto">
          <a:xfrm>
            <a:off x="6740526" y="2462213"/>
            <a:ext cx="1357313" cy="1619250"/>
          </a:xfrm>
          <a:custGeom>
            <a:avLst/>
            <a:gdLst>
              <a:gd name="T0" fmla="*/ 0 w 843"/>
              <a:gd name="T1" fmla="*/ 2147483646 h 1020"/>
              <a:gd name="T2" fmla="*/ 2147483646 w 843"/>
              <a:gd name="T3" fmla="*/ 2147483646 h 1020"/>
              <a:gd name="T4" fmla="*/ 2147483646 w 843"/>
              <a:gd name="T5" fmla="*/ 2147483646 h 1020"/>
              <a:gd name="T6" fmla="*/ 2147483646 w 843"/>
              <a:gd name="T7" fmla="*/ 2147483646 h 1020"/>
              <a:gd name="T8" fmla="*/ 2147483646 w 843"/>
              <a:gd name="T9" fmla="*/ 2147483646 h 1020"/>
              <a:gd name="T10" fmla="*/ 2147483646 w 843"/>
              <a:gd name="T11" fmla="*/ 2147483646 h 1020"/>
              <a:gd name="T12" fmla="*/ 2147483646 w 843"/>
              <a:gd name="T13" fmla="*/ 2147483646 h 1020"/>
              <a:gd name="T14" fmla="*/ 2147483646 w 843"/>
              <a:gd name="T15" fmla="*/ 2147483646 h 1020"/>
              <a:gd name="T16" fmla="*/ 2147483646 w 843"/>
              <a:gd name="T17" fmla="*/ 2147483646 h 1020"/>
              <a:gd name="T18" fmla="*/ 2147483646 w 843"/>
              <a:gd name="T19" fmla="*/ 2147483646 h 1020"/>
              <a:gd name="T20" fmla="*/ 2147483646 w 843"/>
              <a:gd name="T21" fmla="*/ 2147483646 h 1020"/>
              <a:gd name="T22" fmla="*/ 2147483646 w 843"/>
              <a:gd name="T23" fmla="*/ 2147483646 h 1020"/>
              <a:gd name="T24" fmla="*/ 2147483646 w 843"/>
              <a:gd name="T25" fmla="*/ 2147483646 h 1020"/>
              <a:gd name="T26" fmla="*/ 2147483646 w 843"/>
              <a:gd name="T27" fmla="*/ 2147483646 h 1020"/>
              <a:gd name="T28" fmla="*/ 2147483646 w 843"/>
              <a:gd name="T29" fmla="*/ 2147483646 h 1020"/>
              <a:gd name="T30" fmla="*/ 2147483646 w 843"/>
              <a:gd name="T31" fmla="*/ 2147483646 h 1020"/>
              <a:gd name="T32" fmla="*/ 2147483646 w 843"/>
              <a:gd name="T33" fmla="*/ 2147483646 h 1020"/>
              <a:gd name="T34" fmla="*/ 2147483646 w 843"/>
              <a:gd name="T35" fmla="*/ 2147483646 h 1020"/>
              <a:gd name="T36" fmla="*/ 2147483646 w 843"/>
              <a:gd name="T37" fmla="*/ 2147483646 h 1020"/>
              <a:gd name="T38" fmla="*/ 2147483646 w 843"/>
              <a:gd name="T39" fmla="*/ 2147483646 h 1020"/>
              <a:gd name="T40" fmla="*/ 2147483646 w 843"/>
              <a:gd name="T41" fmla="*/ 0 h 1020"/>
              <a:gd name="T42" fmla="*/ 2147483646 w 843"/>
              <a:gd name="T43" fmla="*/ 2147483646 h 1020"/>
              <a:gd name="T44" fmla="*/ 2147483646 w 843"/>
              <a:gd name="T45" fmla="*/ 2147483646 h 1020"/>
              <a:gd name="T46" fmla="*/ 2147483646 w 843"/>
              <a:gd name="T47" fmla="*/ 2147483646 h 1020"/>
              <a:gd name="T48" fmla="*/ 2147483646 w 843"/>
              <a:gd name="T49" fmla="*/ 2147483646 h 1020"/>
              <a:gd name="T50" fmla="*/ 2147483646 w 843"/>
              <a:gd name="T51" fmla="*/ 2147483646 h 1020"/>
              <a:gd name="T52" fmla="*/ 2147483646 w 843"/>
              <a:gd name="T53" fmla="*/ 2147483646 h 1020"/>
              <a:gd name="T54" fmla="*/ 2147483646 w 843"/>
              <a:gd name="T55" fmla="*/ 2147483646 h 1020"/>
              <a:gd name="T56" fmla="*/ 2147483646 w 843"/>
              <a:gd name="T57" fmla="*/ 2147483646 h 1020"/>
              <a:gd name="T58" fmla="*/ 2147483646 w 843"/>
              <a:gd name="T59" fmla="*/ 2147483646 h 1020"/>
              <a:gd name="T60" fmla="*/ 2147483646 w 843"/>
              <a:gd name="T61" fmla="*/ 2147483646 h 1020"/>
              <a:gd name="T62" fmla="*/ 2147483646 w 843"/>
              <a:gd name="T63" fmla="*/ 2147483646 h 1020"/>
              <a:gd name="T64" fmla="*/ 2147483646 w 843"/>
              <a:gd name="T65" fmla="*/ 2147483646 h 1020"/>
              <a:gd name="T66" fmla="*/ 2147483646 w 843"/>
              <a:gd name="T67" fmla="*/ 2147483646 h 1020"/>
              <a:gd name="T68" fmla="*/ 2147483646 w 843"/>
              <a:gd name="T69" fmla="*/ 2147483646 h 1020"/>
              <a:gd name="T70" fmla="*/ 2147483646 w 843"/>
              <a:gd name="T71" fmla="*/ 2147483646 h 1020"/>
              <a:gd name="T72" fmla="*/ 2147483646 w 843"/>
              <a:gd name="T73" fmla="*/ 2147483646 h 1020"/>
              <a:gd name="T74" fmla="*/ 2147483646 w 843"/>
              <a:gd name="T75" fmla="*/ 2147483646 h 1020"/>
              <a:gd name="T76" fmla="*/ 2147483646 w 843"/>
              <a:gd name="T77" fmla="*/ 2147483646 h 1020"/>
              <a:gd name="T78" fmla="*/ 2147483646 w 843"/>
              <a:gd name="T79" fmla="*/ 2147483646 h 1020"/>
              <a:gd name="T80" fmla="*/ 2147483646 w 843"/>
              <a:gd name="T81" fmla="*/ 2147483646 h 1020"/>
              <a:gd name="T82" fmla="*/ 2147483646 w 843"/>
              <a:gd name="T83" fmla="*/ 2147483646 h 1020"/>
              <a:gd name="T84" fmla="*/ 2147483646 w 843"/>
              <a:gd name="T85" fmla="*/ 2147483646 h 1020"/>
              <a:gd name="T86" fmla="*/ 2147483646 w 843"/>
              <a:gd name="T87" fmla="*/ 2147483646 h 1020"/>
              <a:gd name="T88" fmla="*/ 2147483646 w 843"/>
              <a:gd name="T89" fmla="*/ 2147483646 h 1020"/>
              <a:gd name="T90" fmla="*/ 2147483646 w 843"/>
              <a:gd name="T91" fmla="*/ 2147483646 h 1020"/>
              <a:gd name="T92" fmla="*/ 2147483646 w 843"/>
              <a:gd name="T93" fmla="*/ 2147483646 h 1020"/>
              <a:gd name="T94" fmla="*/ 2147483646 w 843"/>
              <a:gd name="T95" fmla="*/ 2147483646 h 1020"/>
              <a:gd name="T96" fmla="*/ 2147483646 w 843"/>
              <a:gd name="T97" fmla="*/ 2147483646 h 1020"/>
              <a:gd name="T98" fmla="*/ 2147483646 w 843"/>
              <a:gd name="T99" fmla="*/ 2147483646 h 1020"/>
              <a:gd name="T100" fmla="*/ 2147483646 w 843"/>
              <a:gd name="T101" fmla="*/ 2147483646 h 1020"/>
              <a:gd name="T102" fmla="*/ 2147483646 w 843"/>
              <a:gd name="T103" fmla="*/ 2147483646 h 1020"/>
              <a:gd name="T104" fmla="*/ 2147483646 w 843"/>
              <a:gd name="T105" fmla="*/ 2147483646 h 1020"/>
              <a:gd name="T106" fmla="*/ 2147483646 w 843"/>
              <a:gd name="T107" fmla="*/ 2147483646 h 1020"/>
              <a:gd name="T108" fmla="*/ 2147483646 w 843"/>
              <a:gd name="T109" fmla="*/ 2147483646 h 1020"/>
              <a:gd name="T110" fmla="*/ 2147483646 w 843"/>
              <a:gd name="T111" fmla="*/ 2147483646 h 1020"/>
              <a:gd name="T112" fmla="*/ 2147483646 w 843"/>
              <a:gd name="T113" fmla="*/ 2147483646 h 1020"/>
              <a:gd name="T114" fmla="*/ 2147483646 w 843"/>
              <a:gd name="T115" fmla="*/ 2147483646 h 1020"/>
              <a:gd name="T116" fmla="*/ 0 w 843"/>
              <a:gd name="T117" fmla="*/ 2147483646 h 102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843"/>
              <a:gd name="T178" fmla="*/ 0 h 1020"/>
              <a:gd name="T179" fmla="*/ 843 w 843"/>
              <a:gd name="T180" fmla="*/ 1020 h 102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843" h="1020">
                <a:moveTo>
                  <a:pt x="0" y="648"/>
                </a:moveTo>
                <a:lnTo>
                  <a:pt x="208" y="720"/>
                </a:lnTo>
                <a:lnTo>
                  <a:pt x="219" y="698"/>
                </a:lnTo>
                <a:lnTo>
                  <a:pt x="228" y="672"/>
                </a:lnTo>
                <a:lnTo>
                  <a:pt x="234" y="650"/>
                </a:lnTo>
                <a:lnTo>
                  <a:pt x="240" y="629"/>
                </a:lnTo>
                <a:lnTo>
                  <a:pt x="248" y="606"/>
                </a:lnTo>
                <a:lnTo>
                  <a:pt x="251" y="580"/>
                </a:lnTo>
                <a:lnTo>
                  <a:pt x="256" y="556"/>
                </a:lnTo>
                <a:lnTo>
                  <a:pt x="259" y="532"/>
                </a:lnTo>
                <a:lnTo>
                  <a:pt x="263" y="504"/>
                </a:lnTo>
                <a:lnTo>
                  <a:pt x="265" y="477"/>
                </a:lnTo>
                <a:lnTo>
                  <a:pt x="265" y="423"/>
                </a:lnTo>
                <a:lnTo>
                  <a:pt x="263" y="397"/>
                </a:lnTo>
                <a:lnTo>
                  <a:pt x="261" y="373"/>
                </a:lnTo>
                <a:lnTo>
                  <a:pt x="259" y="347"/>
                </a:lnTo>
                <a:lnTo>
                  <a:pt x="252" y="321"/>
                </a:lnTo>
                <a:lnTo>
                  <a:pt x="249" y="299"/>
                </a:lnTo>
                <a:lnTo>
                  <a:pt x="241" y="270"/>
                </a:lnTo>
                <a:lnTo>
                  <a:pt x="233" y="244"/>
                </a:lnTo>
                <a:lnTo>
                  <a:pt x="640" y="0"/>
                </a:lnTo>
                <a:lnTo>
                  <a:pt x="649" y="21"/>
                </a:lnTo>
                <a:lnTo>
                  <a:pt x="658" y="43"/>
                </a:lnTo>
                <a:lnTo>
                  <a:pt x="666" y="66"/>
                </a:lnTo>
                <a:lnTo>
                  <a:pt x="673" y="86"/>
                </a:lnTo>
                <a:lnTo>
                  <a:pt x="681" y="107"/>
                </a:lnTo>
                <a:lnTo>
                  <a:pt x="687" y="128"/>
                </a:lnTo>
                <a:lnTo>
                  <a:pt x="691" y="149"/>
                </a:lnTo>
                <a:lnTo>
                  <a:pt x="698" y="168"/>
                </a:lnTo>
                <a:lnTo>
                  <a:pt x="701" y="188"/>
                </a:lnTo>
                <a:lnTo>
                  <a:pt x="708" y="211"/>
                </a:lnTo>
                <a:lnTo>
                  <a:pt x="712" y="237"/>
                </a:lnTo>
                <a:lnTo>
                  <a:pt x="717" y="259"/>
                </a:lnTo>
                <a:lnTo>
                  <a:pt x="722" y="283"/>
                </a:lnTo>
                <a:lnTo>
                  <a:pt x="726" y="308"/>
                </a:lnTo>
                <a:lnTo>
                  <a:pt x="726" y="335"/>
                </a:lnTo>
                <a:lnTo>
                  <a:pt x="730" y="363"/>
                </a:lnTo>
                <a:lnTo>
                  <a:pt x="731" y="390"/>
                </a:lnTo>
                <a:lnTo>
                  <a:pt x="731" y="416"/>
                </a:lnTo>
                <a:lnTo>
                  <a:pt x="731" y="446"/>
                </a:lnTo>
                <a:lnTo>
                  <a:pt x="731" y="482"/>
                </a:lnTo>
                <a:lnTo>
                  <a:pt x="730" y="513"/>
                </a:lnTo>
                <a:lnTo>
                  <a:pt x="730" y="536"/>
                </a:lnTo>
                <a:lnTo>
                  <a:pt x="726" y="561"/>
                </a:lnTo>
                <a:lnTo>
                  <a:pt x="726" y="589"/>
                </a:lnTo>
                <a:lnTo>
                  <a:pt x="721" y="617"/>
                </a:lnTo>
                <a:lnTo>
                  <a:pt x="716" y="643"/>
                </a:lnTo>
                <a:lnTo>
                  <a:pt x="710" y="667"/>
                </a:lnTo>
                <a:lnTo>
                  <a:pt x="704" y="698"/>
                </a:lnTo>
                <a:lnTo>
                  <a:pt x="699" y="719"/>
                </a:lnTo>
                <a:lnTo>
                  <a:pt x="691" y="750"/>
                </a:lnTo>
                <a:lnTo>
                  <a:pt x="684" y="774"/>
                </a:lnTo>
                <a:lnTo>
                  <a:pt x="675" y="800"/>
                </a:lnTo>
                <a:lnTo>
                  <a:pt x="667" y="828"/>
                </a:lnTo>
                <a:lnTo>
                  <a:pt x="656" y="859"/>
                </a:lnTo>
                <a:lnTo>
                  <a:pt x="644" y="891"/>
                </a:lnTo>
                <a:lnTo>
                  <a:pt x="842" y="969"/>
                </a:lnTo>
                <a:lnTo>
                  <a:pt x="345" y="1019"/>
                </a:lnTo>
                <a:lnTo>
                  <a:pt x="0" y="648"/>
                </a:lnTo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5483" name="Freeform 8"/>
          <p:cNvSpPr>
            <a:spLocks noChangeArrowheads="1"/>
          </p:cNvSpPr>
          <p:nvPr/>
        </p:nvSpPr>
        <p:spPr bwMode="auto">
          <a:xfrm>
            <a:off x="6596063" y="1612901"/>
            <a:ext cx="1587500" cy="1427163"/>
          </a:xfrm>
          <a:custGeom>
            <a:avLst/>
            <a:gdLst>
              <a:gd name="T0" fmla="*/ 2147483646 w 986"/>
              <a:gd name="T1" fmla="*/ 0 h 899"/>
              <a:gd name="T2" fmla="*/ 2147483646 w 986"/>
              <a:gd name="T3" fmla="*/ 2147483646 h 899"/>
              <a:gd name="T4" fmla="*/ 2147483646 w 986"/>
              <a:gd name="T5" fmla="*/ 2147483646 h 899"/>
              <a:gd name="T6" fmla="*/ 2147483646 w 986"/>
              <a:gd name="T7" fmla="*/ 2147483646 h 899"/>
              <a:gd name="T8" fmla="*/ 2147483646 w 986"/>
              <a:gd name="T9" fmla="*/ 2147483646 h 899"/>
              <a:gd name="T10" fmla="*/ 2147483646 w 986"/>
              <a:gd name="T11" fmla="*/ 2147483646 h 899"/>
              <a:gd name="T12" fmla="*/ 2147483646 w 986"/>
              <a:gd name="T13" fmla="*/ 2147483646 h 899"/>
              <a:gd name="T14" fmla="*/ 2147483646 w 986"/>
              <a:gd name="T15" fmla="*/ 2147483646 h 899"/>
              <a:gd name="T16" fmla="*/ 2147483646 w 986"/>
              <a:gd name="T17" fmla="*/ 2147483646 h 899"/>
              <a:gd name="T18" fmla="*/ 2147483646 w 986"/>
              <a:gd name="T19" fmla="*/ 2147483646 h 899"/>
              <a:gd name="T20" fmla="*/ 2147483646 w 986"/>
              <a:gd name="T21" fmla="*/ 2147483646 h 899"/>
              <a:gd name="T22" fmla="*/ 2147483646 w 986"/>
              <a:gd name="T23" fmla="*/ 2147483646 h 899"/>
              <a:gd name="T24" fmla="*/ 2147483646 w 986"/>
              <a:gd name="T25" fmla="*/ 2147483646 h 899"/>
              <a:gd name="T26" fmla="*/ 2147483646 w 986"/>
              <a:gd name="T27" fmla="*/ 2147483646 h 899"/>
              <a:gd name="T28" fmla="*/ 2147483646 w 986"/>
              <a:gd name="T29" fmla="*/ 2147483646 h 899"/>
              <a:gd name="T30" fmla="*/ 2147483646 w 986"/>
              <a:gd name="T31" fmla="*/ 2147483646 h 899"/>
              <a:gd name="T32" fmla="*/ 2147483646 w 986"/>
              <a:gd name="T33" fmla="*/ 2147483646 h 899"/>
              <a:gd name="T34" fmla="*/ 2147483646 w 986"/>
              <a:gd name="T35" fmla="*/ 2147483646 h 899"/>
              <a:gd name="T36" fmla="*/ 2147483646 w 986"/>
              <a:gd name="T37" fmla="*/ 2147483646 h 899"/>
              <a:gd name="T38" fmla="*/ 2147483646 w 986"/>
              <a:gd name="T39" fmla="*/ 2147483646 h 899"/>
              <a:gd name="T40" fmla="*/ 2147483646 w 986"/>
              <a:gd name="T41" fmla="*/ 2147483646 h 899"/>
              <a:gd name="T42" fmla="*/ 2147483646 w 986"/>
              <a:gd name="T43" fmla="*/ 2147483646 h 899"/>
              <a:gd name="T44" fmla="*/ 2147483646 w 986"/>
              <a:gd name="T45" fmla="*/ 2147483646 h 899"/>
              <a:gd name="T46" fmla="*/ 2147483646 w 986"/>
              <a:gd name="T47" fmla="*/ 2147483646 h 899"/>
              <a:gd name="T48" fmla="*/ 2147483646 w 986"/>
              <a:gd name="T49" fmla="*/ 2147483646 h 899"/>
              <a:gd name="T50" fmla="*/ 2147483646 w 986"/>
              <a:gd name="T51" fmla="*/ 2147483646 h 899"/>
              <a:gd name="T52" fmla="*/ 2147483646 w 986"/>
              <a:gd name="T53" fmla="*/ 2147483646 h 899"/>
              <a:gd name="T54" fmla="*/ 2147483646 w 986"/>
              <a:gd name="T55" fmla="*/ 2147483646 h 899"/>
              <a:gd name="T56" fmla="*/ 2147483646 w 986"/>
              <a:gd name="T57" fmla="*/ 2147483646 h 899"/>
              <a:gd name="T58" fmla="*/ 2147483646 w 986"/>
              <a:gd name="T59" fmla="*/ 2147483646 h 899"/>
              <a:gd name="T60" fmla="*/ 2147483646 w 986"/>
              <a:gd name="T61" fmla="*/ 2147483646 h 899"/>
              <a:gd name="T62" fmla="*/ 2147483646 w 986"/>
              <a:gd name="T63" fmla="*/ 2147483646 h 899"/>
              <a:gd name="T64" fmla="*/ 2147483646 w 986"/>
              <a:gd name="T65" fmla="*/ 2147483646 h 899"/>
              <a:gd name="T66" fmla="*/ 2147483646 w 986"/>
              <a:gd name="T67" fmla="*/ 2147483646 h 899"/>
              <a:gd name="T68" fmla="*/ 2147483646 w 986"/>
              <a:gd name="T69" fmla="*/ 2147483646 h 899"/>
              <a:gd name="T70" fmla="*/ 2147483646 w 986"/>
              <a:gd name="T71" fmla="*/ 2147483646 h 899"/>
              <a:gd name="T72" fmla="*/ 2147483646 w 986"/>
              <a:gd name="T73" fmla="*/ 2147483646 h 899"/>
              <a:gd name="T74" fmla="*/ 2147483646 w 986"/>
              <a:gd name="T75" fmla="*/ 2147483646 h 899"/>
              <a:gd name="T76" fmla="*/ 2147483646 w 986"/>
              <a:gd name="T77" fmla="*/ 2147483646 h 899"/>
              <a:gd name="T78" fmla="*/ 2147483646 w 986"/>
              <a:gd name="T79" fmla="*/ 2147483646 h 899"/>
              <a:gd name="T80" fmla="*/ 2147483646 w 986"/>
              <a:gd name="T81" fmla="*/ 2147483646 h 899"/>
              <a:gd name="T82" fmla="*/ 2147483646 w 986"/>
              <a:gd name="T83" fmla="*/ 2147483646 h 899"/>
              <a:gd name="T84" fmla="*/ 2147483646 w 986"/>
              <a:gd name="T85" fmla="*/ 2147483646 h 899"/>
              <a:gd name="T86" fmla="*/ 2147483646 w 986"/>
              <a:gd name="T87" fmla="*/ 2147483646 h 899"/>
              <a:gd name="T88" fmla="*/ 2147483646 w 986"/>
              <a:gd name="T89" fmla="*/ 2147483646 h 899"/>
              <a:gd name="T90" fmla="*/ 2147483646 w 986"/>
              <a:gd name="T91" fmla="*/ 2147483646 h 899"/>
              <a:gd name="T92" fmla="*/ 2147483646 w 986"/>
              <a:gd name="T93" fmla="*/ 2147483646 h 899"/>
              <a:gd name="T94" fmla="*/ 2147483646 w 986"/>
              <a:gd name="T95" fmla="*/ 2147483646 h 899"/>
              <a:gd name="T96" fmla="*/ 2147483646 w 986"/>
              <a:gd name="T97" fmla="*/ 2147483646 h 899"/>
              <a:gd name="T98" fmla="*/ 2147483646 w 986"/>
              <a:gd name="T99" fmla="*/ 2147483646 h 899"/>
              <a:gd name="T100" fmla="*/ 2147483646 w 986"/>
              <a:gd name="T101" fmla="*/ 2147483646 h 899"/>
              <a:gd name="T102" fmla="*/ 2147483646 w 986"/>
              <a:gd name="T103" fmla="*/ 2147483646 h 899"/>
              <a:gd name="T104" fmla="*/ 2147483646 w 986"/>
              <a:gd name="T105" fmla="*/ 2147483646 h 899"/>
              <a:gd name="T106" fmla="*/ 2147483646 w 986"/>
              <a:gd name="T107" fmla="*/ 2147483646 h 899"/>
              <a:gd name="T108" fmla="*/ 2147483646 w 986"/>
              <a:gd name="T109" fmla="*/ 2147483646 h 899"/>
              <a:gd name="T110" fmla="*/ 2147483646 w 986"/>
              <a:gd name="T111" fmla="*/ 2147483646 h 899"/>
              <a:gd name="T112" fmla="*/ 2147483646 w 986"/>
              <a:gd name="T113" fmla="*/ 2147483646 h 899"/>
              <a:gd name="T114" fmla="*/ 2147483646 w 986"/>
              <a:gd name="T115" fmla="*/ 2147483646 h 899"/>
              <a:gd name="T116" fmla="*/ 0 w 986"/>
              <a:gd name="T117" fmla="*/ 2147483646 h 899"/>
              <a:gd name="T118" fmla="*/ 2147483646 w 986"/>
              <a:gd name="T119" fmla="*/ 0 h 89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6"/>
              <a:gd name="T181" fmla="*/ 0 h 899"/>
              <a:gd name="T182" fmla="*/ 986 w 986"/>
              <a:gd name="T183" fmla="*/ 899 h 899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6" h="899">
                <a:moveTo>
                  <a:pt x="200" y="0"/>
                </a:moveTo>
                <a:lnTo>
                  <a:pt x="219" y="7"/>
                </a:lnTo>
                <a:lnTo>
                  <a:pt x="236" y="16"/>
                </a:lnTo>
                <a:lnTo>
                  <a:pt x="253" y="24"/>
                </a:lnTo>
                <a:lnTo>
                  <a:pt x="267" y="33"/>
                </a:lnTo>
                <a:lnTo>
                  <a:pt x="285" y="41"/>
                </a:lnTo>
                <a:lnTo>
                  <a:pt x="302" y="54"/>
                </a:lnTo>
                <a:lnTo>
                  <a:pt x="318" y="60"/>
                </a:lnTo>
                <a:lnTo>
                  <a:pt x="334" y="71"/>
                </a:lnTo>
                <a:lnTo>
                  <a:pt x="354" y="85"/>
                </a:lnTo>
                <a:lnTo>
                  <a:pt x="376" y="98"/>
                </a:lnTo>
                <a:lnTo>
                  <a:pt x="393" y="109"/>
                </a:lnTo>
                <a:lnTo>
                  <a:pt x="407" y="123"/>
                </a:lnTo>
                <a:lnTo>
                  <a:pt x="429" y="136"/>
                </a:lnTo>
                <a:lnTo>
                  <a:pt x="448" y="150"/>
                </a:lnTo>
                <a:lnTo>
                  <a:pt x="466" y="164"/>
                </a:lnTo>
                <a:lnTo>
                  <a:pt x="483" y="180"/>
                </a:lnTo>
                <a:lnTo>
                  <a:pt x="500" y="195"/>
                </a:lnTo>
                <a:lnTo>
                  <a:pt x="519" y="212"/>
                </a:lnTo>
                <a:lnTo>
                  <a:pt x="537" y="228"/>
                </a:lnTo>
                <a:lnTo>
                  <a:pt x="552" y="245"/>
                </a:lnTo>
                <a:lnTo>
                  <a:pt x="570" y="261"/>
                </a:lnTo>
                <a:lnTo>
                  <a:pt x="582" y="275"/>
                </a:lnTo>
                <a:lnTo>
                  <a:pt x="598" y="292"/>
                </a:lnTo>
                <a:lnTo>
                  <a:pt x="613" y="309"/>
                </a:lnTo>
                <a:lnTo>
                  <a:pt x="630" y="328"/>
                </a:lnTo>
                <a:lnTo>
                  <a:pt x="642" y="345"/>
                </a:lnTo>
                <a:lnTo>
                  <a:pt x="659" y="364"/>
                </a:lnTo>
                <a:lnTo>
                  <a:pt x="676" y="389"/>
                </a:lnTo>
                <a:lnTo>
                  <a:pt x="689" y="406"/>
                </a:lnTo>
                <a:lnTo>
                  <a:pt x="706" y="432"/>
                </a:lnTo>
                <a:lnTo>
                  <a:pt x="721" y="453"/>
                </a:lnTo>
                <a:lnTo>
                  <a:pt x="736" y="479"/>
                </a:lnTo>
                <a:lnTo>
                  <a:pt x="749" y="503"/>
                </a:lnTo>
                <a:lnTo>
                  <a:pt x="761" y="523"/>
                </a:lnTo>
                <a:lnTo>
                  <a:pt x="773" y="544"/>
                </a:lnTo>
                <a:lnTo>
                  <a:pt x="783" y="568"/>
                </a:lnTo>
                <a:lnTo>
                  <a:pt x="789" y="584"/>
                </a:lnTo>
                <a:lnTo>
                  <a:pt x="985" y="510"/>
                </a:lnTo>
                <a:lnTo>
                  <a:pt x="680" y="898"/>
                </a:lnTo>
                <a:lnTo>
                  <a:pt x="142" y="836"/>
                </a:lnTo>
                <a:lnTo>
                  <a:pt x="354" y="751"/>
                </a:lnTo>
                <a:lnTo>
                  <a:pt x="342" y="726"/>
                </a:lnTo>
                <a:lnTo>
                  <a:pt x="326" y="698"/>
                </a:lnTo>
                <a:lnTo>
                  <a:pt x="308" y="670"/>
                </a:lnTo>
                <a:lnTo>
                  <a:pt x="288" y="639"/>
                </a:lnTo>
                <a:lnTo>
                  <a:pt x="267" y="615"/>
                </a:lnTo>
                <a:lnTo>
                  <a:pt x="248" y="591"/>
                </a:lnTo>
                <a:lnTo>
                  <a:pt x="227" y="567"/>
                </a:lnTo>
                <a:lnTo>
                  <a:pt x="206" y="546"/>
                </a:lnTo>
                <a:lnTo>
                  <a:pt x="185" y="527"/>
                </a:lnTo>
                <a:lnTo>
                  <a:pt x="159" y="506"/>
                </a:lnTo>
                <a:lnTo>
                  <a:pt x="137" y="487"/>
                </a:lnTo>
                <a:lnTo>
                  <a:pt x="115" y="470"/>
                </a:lnTo>
                <a:lnTo>
                  <a:pt x="90" y="454"/>
                </a:lnTo>
                <a:lnTo>
                  <a:pt x="63" y="437"/>
                </a:lnTo>
                <a:lnTo>
                  <a:pt x="36" y="421"/>
                </a:lnTo>
                <a:lnTo>
                  <a:pt x="18" y="415"/>
                </a:lnTo>
                <a:lnTo>
                  <a:pt x="0" y="404"/>
                </a:lnTo>
                <a:lnTo>
                  <a:pt x="200" y="0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170" name="Text Box 9"/>
          <p:cNvSpPr txBox="1">
            <a:spLocks noChangeArrowheads="1"/>
          </p:cNvSpPr>
          <p:nvPr/>
        </p:nvSpPr>
        <p:spPr bwMode="auto">
          <a:xfrm>
            <a:off x="1992916" y="4058762"/>
            <a:ext cx="204190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9. Повторное </a:t>
            </a:r>
          </a:p>
          <a:p>
            <a:pPr algn="ctr" eaLnBrk="1" hangingPunct="1">
              <a:buSzPct val="100000"/>
            </a:pP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использование знаний</a:t>
            </a:r>
          </a:p>
          <a:p>
            <a:pPr algn="ctr" eaLnBrk="1" hangingPunct="1">
              <a:buSzPct val="100000"/>
            </a:pP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(knowledge </a:t>
            </a:r>
            <a:r>
              <a:rPr lang="en-US" altLang="ru-RU" sz="1600" b="1" u="sng" dirty="0">
                <a:solidFill>
                  <a:srgbClr val="FF0000"/>
                </a:solidFill>
                <a:latin typeface="+mn-lt"/>
              </a:rPr>
              <a:t>re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-use)</a:t>
            </a:r>
          </a:p>
        </p:txBody>
      </p:sp>
      <p:sp>
        <p:nvSpPr>
          <p:cNvPr id="105485" name="Freeform 10"/>
          <p:cNvSpPr>
            <a:spLocks noChangeArrowheads="1"/>
          </p:cNvSpPr>
          <p:nvPr/>
        </p:nvSpPr>
        <p:spPr bwMode="auto">
          <a:xfrm>
            <a:off x="5554664" y="1250950"/>
            <a:ext cx="1552575" cy="1143000"/>
          </a:xfrm>
          <a:custGeom>
            <a:avLst/>
            <a:gdLst>
              <a:gd name="T0" fmla="*/ 2147483646 w 956"/>
              <a:gd name="T1" fmla="*/ 2147483646 h 736"/>
              <a:gd name="T2" fmla="*/ 2147483646 w 956"/>
              <a:gd name="T3" fmla="*/ 2147483646 h 736"/>
              <a:gd name="T4" fmla="*/ 2147483646 w 956"/>
              <a:gd name="T5" fmla="*/ 2147483646 h 736"/>
              <a:gd name="T6" fmla="*/ 2147483646 w 956"/>
              <a:gd name="T7" fmla="*/ 2147483646 h 736"/>
              <a:gd name="T8" fmla="*/ 2147483646 w 956"/>
              <a:gd name="T9" fmla="*/ 2147483646 h 736"/>
              <a:gd name="T10" fmla="*/ 2147483646 w 956"/>
              <a:gd name="T11" fmla="*/ 2147483646 h 736"/>
              <a:gd name="T12" fmla="*/ 2147483646 w 956"/>
              <a:gd name="T13" fmla="*/ 2147483646 h 736"/>
              <a:gd name="T14" fmla="*/ 2147483646 w 956"/>
              <a:gd name="T15" fmla="*/ 2147483646 h 736"/>
              <a:gd name="T16" fmla="*/ 2147483646 w 956"/>
              <a:gd name="T17" fmla="*/ 2147483646 h 736"/>
              <a:gd name="T18" fmla="*/ 2147483646 w 956"/>
              <a:gd name="T19" fmla="*/ 2147483646 h 736"/>
              <a:gd name="T20" fmla="*/ 2147483646 w 956"/>
              <a:gd name="T21" fmla="*/ 2147483646 h 736"/>
              <a:gd name="T22" fmla="*/ 2147483646 w 956"/>
              <a:gd name="T23" fmla="*/ 2147483646 h 736"/>
              <a:gd name="T24" fmla="*/ 2147483646 w 956"/>
              <a:gd name="T25" fmla="*/ 2147483646 h 736"/>
              <a:gd name="T26" fmla="*/ 2147483646 w 956"/>
              <a:gd name="T27" fmla="*/ 2147483646 h 736"/>
              <a:gd name="T28" fmla="*/ 2147483646 w 956"/>
              <a:gd name="T29" fmla="*/ 2147483646 h 736"/>
              <a:gd name="T30" fmla="*/ 2147483646 w 956"/>
              <a:gd name="T31" fmla="*/ 2147483646 h 736"/>
              <a:gd name="T32" fmla="*/ 2147483646 w 956"/>
              <a:gd name="T33" fmla="*/ 2147483646 h 736"/>
              <a:gd name="T34" fmla="*/ 2147483646 w 956"/>
              <a:gd name="T35" fmla="*/ 2147483646 h 736"/>
              <a:gd name="T36" fmla="*/ 0 w 956"/>
              <a:gd name="T37" fmla="*/ 2147483646 h 736"/>
              <a:gd name="T38" fmla="*/ 2147483646 w 956"/>
              <a:gd name="T39" fmla="*/ 2147483646 h 736"/>
              <a:gd name="T40" fmla="*/ 2147483646 w 956"/>
              <a:gd name="T41" fmla="*/ 2147483646 h 736"/>
              <a:gd name="T42" fmla="*/ 2147483646 w 956"/>
              <a:gd name="T43" fmla="*/ 2147483646 h 736"/>
              <a:gd name="T44" fmla="*/ 2147483646 w 956"/>
              <a:gd name="T45" fmla="*/ 2147483646 h 736"/>
              <a:gd name="T46" fmla="*/ 2147483646 w 956"/>
              <a:gd name="T47" fmla="*/ 2147483646 h 736"/>
              <a:gd name="T48" fmla="*/ 2147483646 w 956"/>
              <a:gd name="T49" fmla="*/ 2147483646 h 736"/>
              <a:gd name="T50" fmla="*/ 2147483646 w 956"/>
              <a:gd name="T51" fmla="*/ 2147483646 h 736"/>
              <a:gd name="T52" fmla="*/ 2147483646 w 956"/>
              <a:gd name="T53" fmla="*/ 2147483646 h 736"/>
              <a:gd name="T54" fmla="*/ 2147483646 w 956"/>
              <a:gd name="T55" fmla="*/ 2147483646 h 736"/>
              <a:gd name="T56" fmla="*/ 2147483646 w 956"/>
              <a:gd name="T57" fmla="*/ 2147483646 h 736"/>
              <a:gd name="T58" fmla="*/ 2147483646 w 956"/>
              <a:gd name="T59" fmla="*/ 2147483646 h 736"/>
              <a:gd name="T60" fmla="*/ 2147483646 w 956"/>
              <a:gd name="T61" fmla="*/ 2147483646 h 736"/>
              <a:gd name="T62" fmla="*/ 2147483646 w 956"/>
              <a:gd name="T63" fmla="*/ 2147483646 h 736"/>
              <a:gd name="T64" fmla="*/ 2147483646 w 956"/>
              <a:gd name="T65" fmla="*/ 2147483646 h 736"/>
              <a:gd name="T66" fmla="*/ 2147483646 w 956"/>
              <a:gd name="T67" fmla="*/ 2147483646 h 736"/>
              <a:gd name="T68" fmla="*/ 2147483646 w 956"/>
              <a:gd name="T69" fmla="*/ 2147483646 h 736"/>
              <a:gd name="T70" fmla="*/ 2147483646 w 956"/>
              <a:gd name="T71" fmla="*/ 2147483646 h 736"/>
              <a:gd name="T72" fmla="*/ 2147483646 w 956"/>
              <a:gd name="T73" fmla="*/ 2147483646 h 736"/>
              <a:gd name="T74" fmla="*/ 2147483646 w 956"/>
              <a:gd name="T75" fmla="*/ 2147483646 h 736"/>
              <a:gd name="T76" fmla="*/ 2147483646 w 956"/>
              <a:gd name="T77" fmla="*/ 2147483646 h 736"/>
              <a:gd name="T78" fmla="*/ 2147483646 w 956"/>
              <a:gd name="T79" fmla="*/ 2147483646 h 736"/>
              <a:gd name="T80" fmla="*/ 2147483646 w 956"/>
              <a:gd name="T81" fmla="*/ 2147483646 h 736"/>
              <a:gd name="T82" fmla="*/ 2147483646 w 956"/>
              <a:gd name="T83" fmla="*/ 2147483646 h 736"/>
              <a:gd name="T84" fmla="*/ 2147483646 w 956"/>
              <a:gd name="T85" fmla="*/ 2147483646 h 736"/>
              <a:gd name="T86" fmla="*/ 2147483646 w 956"/>
              <a:gd name="T87" fmla="*/ 2147483646 h 736"/>
              <a:gd name="T88" fmla="*/ 2147483646 w 956"/>
              <a:gd name="T89" fmla="*/ 2147483646 h 736"/>
              <a:gd name="T90" fmla="*/ 2147483646 w 956"/>
              <a:gd name="T91" fmla="*/ 2147483646 h 736"/>
              <a:gd name="T92" fmla="*/ 2147483646 w 956"/>
              <a:gd name="T93" fmla="*/ 2147483646 h 736"/>
              <a:gd name="T94" fmla="*/ 2147483646 w 956"/>
              <a:gd name="T95" fmla="*/ 2147483646 h 736"/>
              <a:gd name="T96" fmla="*/ 2147483646 w 956"/>
              <a:gd name="T97" fmla="*/ 0 h 736"/>
              <a:gd name="T98" fmla="*/ 2147483646 w 956"/>
              <a:gd name="T99" fmla="*/ 2147483646 h 736"/>
              <a:gd name="T100" fmla="*/ 2147483646 w 956"/>
              <a:gd name="T101" fmla="*/ 2147483646 h 7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56"/>
              <a:gd name="T154" fmla="*/ 0 h 736"/>
              <a:gd name="T155" fmla="*/ 956 w 956"/>
              <a:gd name="T156" fmla="*/ 736 h 7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56" h="736">
                <a:moveTo>
                  <a:pt x="508" y="735"/>
                </a:moveTo>
                <a:lnTo>
                  <a:pt x="570" y="592"/>
                </a:lnTo>
                <a:lnTo>
                  <a:pt x="551" y="585"/>
                </a:lnTo>
                <a:lnTo>
                  <a:pt x="528" y="582"/>
                </a:lnTo>
                <a:lnTo>
                  <a:pt x="499" y="575"/>
                </a:lnTo>
                <a:lnTo>
                  <a:pt x="475" y="571"/>
                </a:lnTo>
                <a:lnTo>
                  <a:pt x="449" y="568"/>
                </a:lnTo>
                <a:lnTo>
                  <a:pt x="421" y="564"/>
                </a:lnTo>
                <a:lnTo>
                  <a:pt x="391" y="563"/>
                </a:lnTo>
                <a:lnTo>
                  <a:pt x="336" y="563"/>
                </a:lnTo>
                <a:lnTo>
                  <a:pt x="309" y="564"/>
                </a:lnTo>
                <a:lnTo>
                  <a:pt x="282" y="566"/>
                </a:lnTo>
                <a:lnTo>
                  <a:pt x="256" y="570"/>
                </a:lnTo>
                <a:lnTo>
                  <a:pt x="230" y="575"/>
                </a:lnTo>
                <a:lnTo>
                  <a:pt x="206" y="578"/>
                </a:lnTo>
                <a:lnTo>
                  <a:pt x="175" y="585"/>
                </a:lnTo>
                <a:lnTo>
                  <a:pt x="150" y="592"/>
                </a:lnTo>
                <a:lnTo>
                  <a:pt x="219" y="290"/>
                </a:lnTo>
                <a:lnTo>
                  <a:pt x="0" y="169"/>
                </a:lnTo>
                <a:lnTo>
                  <a:pt x="9" y="164"/>
                </a:lnTo>
                <a:lnTo>
                  <a:pt x="33" y="157"/>
                </a:lnTo>
                <a:lnTo>
                  <a:pt x="50" y="154"/>
                </a:lnTo>
                <a:lnTo>
                  <a:pt x="70" y="147"/>
                </a:lnTo>
                <a:lnTo>
                  <a:pt x="94" y="143"/>
                </a:lnTo>
                <a:lnTo>
                  <a:pt x="113" y="138"/>
                </a:lnTo>
                <a:lnTo>
                  <a:pt x="140" y="131"/>
                </a:lnTo>
                <a:lnTo>
                  <a:pt x="163" y="129"/>
                </a:lnTo>
                <a:lnTo>
                  <a:pt x="188" y="124"/>
                </a:lnTo>
                <a:lnTo>
                  <a:pt x="215" y="121"/>
                </a:lnTo>
                <a:lnTo>
                  <a:pt x="242" y="119"/>
                </a:lnTo>
                <a:lnTo>
                  <a:pt x="272" y="119"/>
                </a:lnTo>
                <a:lnTo>
                  <a:pt x="301" y="116"/>
                </a:lnTo>
                <a:lnTo>
                  <a:pt x="329" y="116"/>
                </a:lnTo>
                <a:lnTo>
                  <a:pt x="360" y="116"/>
                </a:lnTo>
                <a:lnTo>
                  <a:pt x="397" y="116"/>
                </a:lnTo>
                <a:lnTo>
                  <a:pt x="430" y="116"/>
                </a:lnTo>
                <a:lnTo>
                  <a:pt x="453" y="119"/>
                </a:lnTo>
                <a:lnTo>
                  <a:pt x="481" y="121"/>
                </a:lnTo>
                <a:lnTo>
                  <a:pt x="507" y="121"/>
                </a:lnTo>
                <a:lnTo>
                  <a:pt x="538" y="126"/>
                </a:lnTo>
                <a:lnTo>
                  <a:pt x="564" y="131"/>
                </a:lnTo>
                <a:lnTo>
                  <a:pt x="590" y="135"/>
                </a:lnTo>
                <a:lnTo>
                  <a:pt x="621" y="142"/>
                </a:lnTo>
                <a:lnTo>
                  <a:pt x="647" y="147"/>
                </a:lnTo>
                <a:lnTo>
                  <a:pt x="676" y="155"/>
                </a:lnTo>
                <a:lnTo>
                  <a:pt x="702" y="161"/>
                </a:lnTo>
                <a:lnTo>
                  <a:pt x="729" y="169"/>
                </a:lnTo>
                <a:lnTo>
                  <a:pt x="756" y="178"/>
                </a:lnTo>
                <a:lnTo>
                  <a:pt x="838" y="0"/>
                </a:lnTo>
                <a:lnTo>
                  <a:pt x="955" y="497"/>
                </a:lnTo>
                <a:lnTo>
                  <a:pt x="508" y="735"/>
                </a:lnTo>
              </a:path>
            </a:pathLst>
          </a:custGeom>
          <a:gradFill rotWithShape="0">
            <a:gsLst>
              <a:gs pos="0">
                <a:srgbClr val="CCCCFF"/>
              </a:gs>
              <a:gs pos="100000">
                <a:srgbClr val="3333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2172" name="Text Box 11"/>
          <p:cNvSpPr txBox="1">
            <a:spLocks noChangeArrowheads="1"/>
          </p:cNvSpPr>
          <p:nvPr/>
        </p:nvSpPr>
        <p:spPr bwMode="auto">
          <a:xfrm>
            <a:off x="3394181" y="764759"/>
            <a:ext cx="55528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2200" b="1" dirty="0">
                <a:solidFill>
                  <a:srgbClr val="990033"/>
                </a:solidFill>
                <a:latin typeface="+mn-lt"/>
              </a:rPr>
              <a:t>1. Извлечение </a:t>
            </a:r>
            <a:r>
              <a:rPr lang="ru-RU" altLang="ru-RU" sz="2200" b="1" dirty="0" smtClean="0">
                <a:solidFill>
                  <a:srgbClr val="990033"/>
                </a:solidFill>
                <a:latin typeface="+mn-lt"/>
              </a:rPr>
              <a:t>и/или </a:t>
            </a:r>
            <a:r>
              <a:rPr lang="ru-RU" altLang="ru-RU" sz="2200" b="1" dirty="0">
                <a:solidFill>
                  <a:srgbClr val="990033"/>
                </a:solidFill>
                <a:latin typeface="+mn-lt"/>
              </a:rPr>
              <a:t>создание новых знаний</a:t>
            </a:r>
          </a:p>
        </p:txBody>
      </p:sp>
      <p:sp>
        <p:nvSpPr>
          <p:cNvPr id="92173" name="Text Box 12"/>
          <p:cNvSpPr txBox="1">
            <a:spLocks noChangeArrowheads="1"/>
          </p:cNvSpPr>
          <p:nvPr/>
        </p:nvSpPr>
        <p:spPr bwMode="auto">
          <a:xfrm>
            <a:off x="8180609" y="3141504"/>
            <a:ext cx="225222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4. Формализация знаний</a:t>
            </a:r>
          </a:p>
        </p:txBody>
      </p:sp>
      <p:sp>
        <p:nvSpPr>
          <p:cNvPr id="92174" name="Text Box 13"/>
          <p:cNvSpPr txBox="1">
            <a:spLocks noChangeArrowheads="1"/>
          </p:cNvSpPr>
          <p:nvPr/>
        </p:nvSpPr>
        <p:spPr bwMode="auto">
          <a:xfrm>
            <a:off x="7824788" y="3573464"/>
            <a:ext cx="28194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5. Структурирование </a:t>
            </a:r>
            <a:br>
              <a:rPr lang="ru-RU" altLang="ru-RU" sz="1600" b="1">
                <a:solidFill>
                  <a:srgbClr val="990033"/>
                </a:solidFill>
                <a:latin typeface="+mn-lt"/>
              </a:rPr>
            </a:b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и</a:t>
            </a:r>
            <a:br>
              <a:rPr lang="ru-RU" altLang="ru-RU" sz="1600" b="1">
                <a:solidFill>
                  <a:srgbClr val="990033"/>
                </a:solidFill>
                <a:latin typeface="+mn-lt"/>
              </a:rPr>
            </a:b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Документирование</a:t>
            </a:r>
          </a:p>
        </p:txBody>
      </p:sp>
      <p:sp>
        <p:nvSpPr>
          <p:cNvPr id="92175" name="Text Box 14"/>
          <p:cNvSpPr txBox="1">
            <a:spLocks noChangeArrowheads="1"/>
          </p:cNvSpPr>
          <p:nvPr/>
        </p:nvSpPr>
        <p:spPr bwMode="auto">
          <a:xfrm>
            <a:off x="3575050" y="5160964"/>
            <a:ext cx="510540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2200" b="1" dirty="0">
                <a:solidFill>
                  <a:srgbClr val="990033"/>
                </a:solidFill>
                <a:latin typeface="+mn-lt"/>
              </a:rPr>
              <a:t>7. </a:t>
            </a:r>
            <a:r>
              <a:rPr lang="en-US" altLang="ru-RU" sz="2200" b="1" dirty="0">
                <a:solidFill>
                  <a:srgbClr val="990033"/>
                </a:solidFill>
                <a:latin typeface="+mn-lt"/>
              </a:rPr>
              <a:t>Knowledge </a:t>
            </a:r>
          </a:p>
          <a:p>
            <a:pPr algn="ctr" eaLnBrk="1" hangingPunct="1">
              <a:buSzPct val="100000"/>
            </a:pPr>
            <a:r>
              <a:rPr lang="en-US" altLang="ru-RU" sz="2200" b="1" dirty="0">
                <a:solidFill>
                  <a:srgbClr val="FF0000"/>
                </a:solidFill>
                <a:latin typeface="+mn-lt"/>
              </a:rPr>
              <a:t>Transfer &amp; Sharing</a:t>
            </a:r>
          </a:p>
          <a:p>
            <a:pPr algn="ctr" eaLnBrk="1" hangingPunct="1">
              <a:buSzPct val="100000"/>
            </a:pPr>
            <a:endParaRPr lang="ru-RU" altLang="ru-RU" sz="200" b="1" dirty="0">
              <a:solidFill>
                <a:srgbClr val="A50021"/>
              </a:solidFill>
              <a:latin typeface="+mn-lt"/>
            </a:endParaRPr>
          </a:p>
          <a:p>
            <a:pPr algn="ctr" eaLnBrk="1" hangingPunct="1">
              <a:buSzPct val="100000"/>
            </a:pPr>
            <a:r>
              <a:rPr lang="ru-RU" altLang="ru-RU" sz="2200" b="1" dirty="0">
                <a:solidFill>
                  <a:srgbClr val="990033"/>
                </a:solidFill>
                <a:latin typeface="+mn-lt"/>
              </a:rPr>
              <a:t>Передача знаний и Обмен знаниями</a:t>
            </a:r>
          </a:p>
        </p:txBody>
      </p:sp>
      <p:sp>
        <p:nvSpPr>
          <p:cNvPr id="92176" name="Text Box 15"/>
          <p:cNvSpPr txBox="1">
            <a:spLocks noChangeArrowheads="1"/>
          </p:cNvSpPr>
          <p:nvPr/>
        </p:nvSpPr>
        <p:spPr bwMode="auto">
          <a:xfrm>
            <a:off x="5092701" y="2555876"/>
            <a:ext cx="201136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3000"/>
              </a:spcBef>
              <a:buSzPct val="100000"/>
            </a:pPr>
            <a:r>
              <a:rPr lang="ru-RU" altLang="ru-RU" sz="7200" b="1" dirty="0">
                <a:solidFill>
                  <a:srgbClr val="CC0000"/>
                </a:solidFill>
                <a:latin typeface="+mn-lt"/>
              </a:rPr>
              <a:t>СУЗ</a:t>
            </a:r>
          </a:p>
        </p:txBody>
      </p:sp>
      <p:sp>
        <p:nvSpPr>
          <p:cNvPr id="92177" name="Text Box 16"/>
          <p:cNvSpPr txBox="1">
            <a:spLocks noChangeArrowheads="1"/>
          </p:cNvSpPr>
          <p:nvPr/>
        </p:nvSpPr>
        <p:spPr bwMode="auto">
          <a:xfrm>
            <a:off x="7387385" y="1197372"/>
            <a:ext cx="260994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b="1" u="sng">
                <a:solidFill>
                  <a:srgbClr val="FF0000"/>
                </a:solidFill>
                <a:latin typeface="+mn-lt"/>
              </a:rPr>
              <a:t>2. Экстериоризация</a:t>
            </a:r>
            <a:r>
              <a:rPr lang="ru-RU" altLang="ru-RU" b="1" u="sng">
                <a:solidFill>
                  <a:srgbClr val="000000"/>
                </a:solidFill>
                <a:latin typeface="+mn-lt"/>
              </a:rPr>
              <a:t> vs. </a:t>
            </a:r>
            <a:br>
              <a:rPr lang="ru-RU" altLang="ru-RU" b="1" u="sng">
                <a:solidFill>
                  <a:srgbClr val="000000"/>
                </a:solidFill>
                <a:latin typeface="+mn-lt"/>
              </a:rPr>
            </a:br>
            <a:r>
              <a:rPr lang="ru-RU" altLang="ru-RU" b="1" u="sng">
                <a:solidFill>
                  <a:srgbClr val="000000"/>
                </a:solidFill>
                <a:latin typeface="+mn-lt"/>
              </a:rPr>
              <a:t>Экстернализация</a:t>
            </a:r>
          </a:p>
        </p:txBody>
      </p:sp>
      <p:sp>
        <p:nvSpPr>
          <p:cNvPr id="92178" name="Text Box 17"/>
          <p:cNvSpPr txBox="1">
            <a:spLocks noChangeArrowheads="1"/>
          </p:cNvSpPr>
          <p:nvPr/>
        </p:nvSpPr>
        <p:spPr bwMode="auto">
          <a:xfrm>
            <a:off x="7774677" y="5084604"/>
            <a:ext cx="14400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6. Кодификация</a:t>
            </a:r>
          </a:p>
        </p:txBody>
      </p:sp>
      <p:sp>
        <p:nvSpPr>
          <p:cNvPr id="92179" name="Text Box 18"/>
          <p:cNvSpPr txBox="1">
            <a:spLocks noChangeArrowheads="1"/>
          </p:cNvSpPr>
          <p:nvPr/>
        </p:nvSpPr>
        <p:spPr bwMode="auto">
          <a:xfrm>
            <a:off x="2048932" y="1753712"/>
            <a:ext cx="206005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12. Обновление </a:t>
            </a:r>
            <a:br>
              <a:rPr lang="ru-RU" altLang="ru-RU" sz="1600" b="1" dirty="0">
                <a:solidFill>
                  <a:srgbClr val="990033"/>
                </a:solidFill>
                <a:latin typeface="+mn-lt"/>
              </a:rPr>
            </a:b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(«освежение») знаний 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/>
            </a:r>
            <a:br>
              <a:rPr lang="en-US" altLang="ru-RU" sz="1600" b="1" dirty="0">
                <a:solidFill>
                  <a:srgbClr val="990033"/>
                </a:solidFill>
                <a:latin typeface="+mn-lt"/>
              </a:rPr>
            </a:b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(</a:t>
            </a:r>
            <a:r>
              <a:rPr lang="en-US" altLang="ru-RU" sz="1600" b="1" u="sng" dirty="0">
                <a:solidFill>
                  <a:srgbClr val="FF0000"/>
                </a:solidFill>
                <a:latin typeface="+mn-lt"/>
              </a:rPr>
              <a:t>re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fresh)</a:t>
            </a:r>
          </a:p>
        </p:txBody>
      </p:sp>
      <p:sp>
        <p:nvSpPr>
          <p:cNvPr id="92180" name="Text Box 19"/>
          <p:cNvSpPr txBox="1">
            <a:spLocks noChangeArrowheads="1"/>
          </p:cNvSpPr>
          <p:nvPr/>
        </p:nvSpPr>
        <p:spPr bwMode="auto">
          <a:xfrm>
            <a:off x="2049106" y="2636521"/>
            <a:ext cx="156440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11. Аудит знаний 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/>
            </a:r>
            <a:br>
              <a:rPr lang="en-US" altLang="ru-RU" sz="1600" b="1" dirty="0">
                <a:solidFill>
                  <a:srgbClr val="990033"/>
                </a:solidFill>
                <a:latin typeface="+mn-lt"/>
              </a:rPr>
            </a:b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(</a:t>
            </a:r>
            <a:r>
              <a:rPr lang="en-US" altLang="ru-RU" sz="1600" b="1" u="sng" dirty="0">
                <a:solidFill>
                  <a:srgbClr val="FF0000"/>
                </a:solidFill>
                <a:latin typeface="+mn-lt"/>
              </a:rPr>
              <a:t>re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vision)</a:t>
            </a:r>
          </a:p>
        </p:txBody>
      </p:sp>
      <p:sp>
        <p:nvSpPr>
          <p:cNvPr id="92181" name="Text Box 20"/>
          <p:cNvSpPr txBox="1">
            <a:spLocks noChangeArrowheads="1"/>
          </p:cNvSpPr>
          <p:nvPr/>
        </p:nvSpPr>
        <p:spPr bwMode="auto">
          <a:xfrm>
            <a:off x="2212941" y="5002610"/>
            <a:ext cx="254800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b="1" u="sng">
                <a:solidFill>
                  <a:srgbClr val="FF0000"/>
                </a:solidFill>
                <a:latin typeface="+mn-lt"/>
              </a:rPr>
              <a:t>8. Интериоризация</a:t>
            </a:r>
            <a:r>
              <a:rPr lang="ru-RU" altLang="ru-RU" b="1" u="sng">
                <a:solidFill>
                  <a:srgbClr val="000000"/>
                </a:solidFill>
                <a:latin typeface="+mn-lt"/>
              </a:rPr>
              <a:t> vs. </a:t>
            </a:r>
            <a:br>
              <a:rPr lang="ru-RU" altLang="ru-RU" b="1" u="sng">
                <a:solidFill>
                  <a:srgbClr val="000000"/>
                </a:solidFill>
                <a:latin typeface="+mn-lt"/>
              </a:rPr>
            </a:br>
            <a:r>
              <a:rPr lang="ru-RU" altLang="ru-RU" b="1" u="sng">
                <a:solidFill>
                  <a:srgbClr val="000000"/>
                </a:solidFill>
                <a:latin typeface="+mn-lt"/>
              </a:rPr>
              <a:t>Интернализация</a:t>
            </a:r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911226" y="3368676"/>
            <a:ext cx="387191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 dirty="0">
                <a:solidFill>
                  <a:srgbClr val="990033"/>
                </a:solidFill>
                <a:latin typeface="+mn-lt"/>
              </a:rPr>
              <a:t>10. Удержание знаний</a:t>
            </a:r>
          </a:p>
          <a:p>
            <a:pPr algn="ctr" eaLnBrk="1" hangingPunct="1">
              <a:buSzPct val="100000"/>
            </a:pP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(knowledge </a:t>
            </a:r>
            <a:r>
              <a:rPr lang="en-US" altLang="ru-RU" sz="1600" b="1" u="sng" dirty="0">
                <a:solidFill>
                  <a:srgbClr val="FF0000"/>
                </a:solidFill>
                <a:latin typeface="+mn-lt"/>
              </a:rPr>
              <a:t>re</a:t>
            </a:r>
            <a:r>
              <a:rPr lang="en-US" altLang="ru-RU" sz="1600" b="1" dirty="0">
                <a:solidFill>
                  <a:srgbClr val="990033"/>
                </a:solidFill>
                <a:latin typeface="+mn-lt"/>
              </a:rPr>
              <a:t>tention)</a:t>
            </a:r>
          </a:p>
        </p:txBody>
      </p:sp>
      <p:sp>
        <p:nvSpPr>
          <p:cNvPr id="105497" name="Rectangle 22"/>
          <p:cNvSpPr>
            <a:spLocks noChangeArrowheads="1"/>
          </p:cNvSpPr>
          <p:nvPr/>
        </p:nvSpPr>
        <p:spPr bwMode="auto">
          <a:xfrm>
            <a:off x="10216599" y="6496445"/>
            <a:ext cx="18580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+mn-lt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+mn-lt"/>
              </a:rPr>
              <a:t>2010-2018</a:t>
            </a:r>
            <a:endParaRPr lang="ru-RU" altLang="ru-RU" sz="11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5498" name="Text Box 23"/>
          <p:cNvSpPr txBox="1">
            <a:spLocks noChangeArrowheads="1"/>
          </p:cNvSpPr>
          <p:nvPr/>
        </p:nvSpPr>
        <p:spPr bwMode="auto">
          <a:xfrm>
            <a:off x="2264569" y="6439695"/>
            <a:ext cx="7667625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dirty="0" smtClean="0">
                <a:latin typeface="+mn-lt"/>
              </a:rPr>
              <a:t>Цикл </a:t>
            </a:r>
            <a:r>
              <a:rPr lang="ru-RU" altLang="ru-RU" sz="1500" dirty="0">
                <a:latin typeface="+mn-lt"/>
              </a:rPr>
              <a:t>управления знаниями</a:t>
            </a:r>
          </a:p>
        </p:txBody>
      </p:sp>
      <p:sp>
        <p:nvSpPr>
          <p:cNvPr id="92185" name="Text Box 18"/>
          <p:cNvSpPr txBox="1">
            <a:spLocks noChangeArrowheads="1"/>
          </p:cNvSpPr>
          <p:nvPr/>
        </p:nvSpPr>
        <p:spPr bwMode="auto">
          <a:xfrm>
            <a:off x="1921380" y="1311118"/>
            <a:ext cx="294221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ru-RU" sz="1600" b="1" dirty="0">
                <a:solidFill>
                  <a:srgbClr val="FF5050"/>
                </a:solidFill>
                <a:latin typeface="+mn-lt"/>
              </a:rPr>
              <a:t>0</a:t>
            </a:r>
            <a:r>
              <a:rPr lang="ru-RU" altLang="ru-RU" sz="1600" b="1" dirty="0">
                <a:solidFill>
                  <a:srgbClr val="FF5050"/>
                </a:solidFill>
                <a:latin typeface="+mn-lt"/>
              </a:rPr>
              <a:t>. Анализ потребности в знаниях</a:t>
            </a:r>
            <a:endParaRPr lang="en-US" altLang="ru-RU" sz="1600" b="1" dirty="0">
              <a:solidFill>
                <a:srgbClr val="FF5050"/>
              </a:solidFill>
              <a:latin typeface="+mn-lt"/>
            </a:endParaRPr>
          </a:p>
        </p:txBody>
      </p:sp>
      <p:sp>
        <p:nvSpPr>
          <p:cNvPr id="92187" name="Text Box 12"/>
          <p:cNvSpPr txBox="1">
            <a:spLocks noChangeArrowheads="1"/>
          </p:cNvSpPr>
          <p:nvPr/>
        </p:nvSpPr>
        <p:spPr bwMode="auto">
          <a:xfrm>
            <a:off x="8385714" y="1939290"/>
            <a:ext cx="169437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3. Анализ </a:t>
            </a:r>
            <a:br>
              <a:rPr lang="ru-RU" altLang="ru-RU" sz="1600" b="1">
                <a:solidFill>
                  <a:srgbClr val="990033"/>
                </a:solidFill>
                <a:latin typeface="+mn-lt"/>
              </a:rPr>
            </a:b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принципиальной </a:t>
            </a:r>
            <a:br>
              <a:rPr lang="ru-RU" altLang="ru-RU" sz="1600" b="1">
                <a:solidFill>
                  <a:srgbClr val="990033"/>
                </a:solidFill>
                <a:latin typeface="+mn-lt"/>
              </a:rPr>
            </a:b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формализуемости </a:t>
            </a:r>
            <a:br>
              <a:rPr lang="ru-RU" altLang="ru-RU" sz="1600" b="1">
                <a:solidFill>
                  <a:srgbClr val="990033"/>
                </a:solidFill>
                <a:latin typeface="+mn-lt"/>
              </a:rPr>
            </a:br>
            <a:r>
              <a:rPr lang="ru-RU" altLang="ru-RU" sz="1600" b="1">
                <a:solidFill>
                  <a:srgbClr val="990033"/>
                </a:solidFill>
                <a:latin typeface="+mn-lt"/>
              </a:rPr>
              <a:t>знаний</a:t>
            </a: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273405" y="1764565"/>
            <a:ext cx="732238" cy="3094513"/>
          </a:xfrm>
          <a:prstGeom prst="leftBrace">
            <a:avLst>
              <a:gd name="adj1" fmla="val 8333"/>
              <a:gd name="adj2" fmla="val 49053"/>
            </a:avLst>
          </a:prstGeom>
          <a:ln w="133350" cap="sq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 rot="16200000">
            <a:off x="-662800" y="2938304"/>
            <a:ext cx="2968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rgbClr val="C00000"/>
                </a:solidFill>
              </a:rPr>
              <a:t>«Сектор </a:t>
            </a:r>
            <a:r>
              <a:rPr lang="ru-RU" sz="3600" dirty="0" smtClean="0">
                <a:solidFill>
                  <a:srgbClr val="C00000"/>
                </a:solidFill>
              </a:rPr>
              <a:t>«</a:t>
            </a:r>
            <a:r>
              <a:rPr lang="en-US" sz="3600" dirty="0" smtClean="0">
                <a:solidFill>
                  <a:srgbClr val="C00000"/>
                </a:solidFill>
              </a:rPr>
              <a:t>RE</a:t>
            </a:r>
            <a:r>
              <a:rPr lang="ru-RU" sz="3600" dirty="0" smtClean="0">
                <a:solidFill>
                  <a:srgbClr val="C00000"/>
                </a:solidFill>
              </a:rPr>
              <a:t>-»</a:t>
            </a:r>
            <a:endParaRPr lang="ru-RU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66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9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2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2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2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2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6" grpId="0" animBg="1"/>
      <p:bldP spid="2" grpId="0" animBg="1"/>
      <p:bldP spid="92170" grpId="0"/>
      <p:bldP spid="92172" grpId="0"/>
      <p:bldP spid="92173" grpId="0"/>
      <p:bldP spid="92174" grpId="0"/>
      <p:bldP spid="92175" grpId="0"/>
      <p:bldP spid="92176" grpId="0"/>
      <p:bldP spid="92177" grpId="0"/>
      <p:bldP spid="92178" grpId="0"/>
      <p:bldP spid="92179" grpId="0"/>
      <p:bldP spid="92180" grpId="0"/>
      <p:bldP spid="92181" grpId="0"/>
      <p:bldP spid="92182" grpId="0"/>
      <p:bldP spid="92185" grpId="0"/>
      <p:bldP spid="92187" grpId="0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СУЗ: система управления знаниями</a:t>
            </a:r>
            <a:endParaRPr lang="ru-RU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708150" y="3883025"/>
            <a:ext cx="3957638" cy="825500"/>
          </a:xfrm>
          <a:prstGeom prst="rect">
            <a:avLst/>
          </a:prstGeom>
          <a:noFill/>
          <a:ln w="57240" cap="sq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3000"/>
              </a:spcBef>
              <a:buSzPct val="100000"/>
            </a:pPr>
            <a:r>
              <a:rPr lang="en-GB" altLang="ru-RU" sz="4800" b="1">
                <a:solidFill>
                  <a:srgbClr val="008000"/>
                </a:solidFill>
              </a:rPr>
              <a:t>ПРОЦЕССЫ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475163" y="2743200"/>
            <a:ext cx="2628900" cy="917575"/>
          </a:xfrm>
          <a:prstGeom prst="rect">
            <a:avLst/>
          </a:prstGeom>
          <a:noFill/>
          <a:ln w="57240" cap="sq">
            <a:solidFill>
              <a:srgbClr val="C4050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3375"/>
              </a:spcBef>
              <a:buSzPct val="100000"/>
            </a:pPr>
            <a:r>
              <a:rPr lang="en-GB" altLang="ru-RU" sz="5400" b="1">
                <a:solidFill>
                  <a:srgbClr val="C40505"/>
                </a:solidFill>
              </a:rPr>
              <a:t>ЛЮДИ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81688" y="3883025"/>
            <a:ext cx="4633912" cy="825500"/>
          </a:xfrm>
          <a:prstGeom prst="rect">
            <a:avLst/>
          </a:prstGeom>
          <a:noFill/>
          <a:ln w="57240" cap="sq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3000"/>
              </a:spcBef>
              <a:buSzPct val="100000"/>
            </a:pPr>
            <a:r>
              <a:rPr lang="en-GB" altLang="ru-RU" sz="4800" b="1">
                <a:solidFill>
                  <a:srgbClr val="000080"/>
                </a:solidFill>
              </a:rPr>
              <a:t>ТЕХНОЛОГИИ</a:t>
            </a:r>
          </a:p>
        </p:txBody>
      </p:sp>
      <p:sp>
        <p:nvSpPr>
          <p:cNvPr id="9" name="Text Box 23"/>
          <p:cNvSpPr txBox="1"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dirty="0">
                <a:latin typeface="+mn-lt"/>
              </a:rPr>
              <a:t>Рис. 6   Цикл управления знаниями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2292667" y="5709550"/>
            <a:ext cx="7667625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ru-RU" altLang="ru-RU" sz="1500" dirty="0" smtClean="0">
                <a:solidFill>
                  <a:schemeClr val="tx1"/>
                </a:solidFill>
                <a:latin typeface="+mn-lt"/>
              </a:rPr>
              <a:t>Компоненты системы управления знаниями предприятия</a:t>
            </a:r>
            <a:endParaRPr lang="ru-RU" altLang="ru-RU" sz="15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81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35640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Какие </a:t>
            </a:r>
            <a:r>
              <a:rPr lang="ru-RU" dirty="0" smtClean="0"/>
              <a:t>же компетенции </a:t>
            </a:r>
            <a:br>
              <a:rPr lang="ru-RU" dirty="0" smtClean="0"/>
            </a:br>
            <a:r>
              <a:rPr lang="ru-RU" dirty="0" smtClean="0"/>
              <a:t>для этого вот всего требуются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857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64" y="329014"/>
            <a:ext cx="7885112" cy="57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7112973" y="6011879"/>
            <a:ext cx="49485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ru-RU" altLang="ru-RU" sz="1400" i="1" dirty="0"/>
              <a:t>© проф. М. </a:t>
            </a:r>
            <a:r>
              <a:rPr lang="ru-RU" altLang="ru-RU" sz="1400" i="1" dirty="0" err="1"/>
              <a:t>Станкоски</a:t>
            </a:r>
            <a:r>
              <a:rPr lang="ru-RU" altLang="ru-RU" sz="1400" i="1" dirty="0"/>
              <a:t>, Университет Дж. Вашингтона, США</a:t>
            </a:r>
          </a:p>
        </p:txBody>
      </p:sp>
    </p:spTree>
    <p:extLst>
      <p:ext uri="{BB962C8B-B14F-4D97-AF65-F5344CB8AC3E}">
        <p14:creationId xmlns:p14="http://schemas.microsoft.com/office/powerpoint/2010/main" val="308673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1196805" y="1812329"/>
            <a:ext cx="4343400" cy="435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8138" indent="-338138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Systems Theory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Risk Management Assessment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Intelligent Agents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Management of R&amp;D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Decision Support Systems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Modeling and Simulation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Data Mining / Data Warehousing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Enterprise Resource Planning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Business Process Engineering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Systems Analysis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Systems Engineering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Leadership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Ethics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6591936" y="1833111"/>
            <a:ext cx="4562475" cy="401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8138" indent="-338138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Communications Theory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Organizational Psychology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Visualization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Groupware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Virtual Networks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Strategic Planning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Management-by-Objectives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Total Quality Management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Management Theory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Management of Information Systems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Database Design / Database Management Systems</a:t>
            </a:r>
          </a:p>
          <a:p>
            <a:pPr eaLnBrk="1" hangingPunct="1">
              <a:lnSpc>
                <a:spcPct val="110000"/>
              </a:lnSpc>
              <a:spcAft>
                <a:spcPct val="350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ru-RU" sz="1500" b="1" dirty="0">
                <a:solidFill>
                  <a:schemeClr val="tx1"/>
                </a:solidFill>
                <a:latin typeface="+mn-lt"/>
              </a:rPr>
              <a:t>Data Communications and Networks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7112973" y="6022270"/>
            <a:ext cx="49485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ru-RU" altLang="ru-RU" sz="1400" i="1" dirty="0"/>
              <a:t>© проф. М. </a:t>
            </a:r>
            <a:r>
              <a:rPr lang="ru-RU" altLang="ru-RU" sz="1400" i="1" dirty="0" err="1"/>
              <a:t>Станкоски</a:t>
            </a:r>
            <a:r>
              <a:rPr lang="ru-RU" altLang="ru-RU" sz="1400" i="1" dirty="0"/>
              <a:t>, Университет Дж. Вашингтона, США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57411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Специфика управления знаниями: </a:t>
            </a:r>
            <a:r>
              <a:rPr lang="en-US" dirty="0" smtClean="0"/>
              <a:t>Complexity &amp; </a:t>
            </a:r>
            <a:r>
              <a:rPr lang="en-US" dirty="0" err="1" smtClean="0"/>
              <a:t>Multidisciplinarity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22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0" grpId="0" autoUpdateAnimBg="0"/>
      <p:bldP spid="14234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92" y="553212"/>
            <a:ext cx="7159752" cy="53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5400" b="1" dirty="0" smtClean="0">
                <a:solidFill>
                  <a:srgbClr val="FF0000"/>
                </a:solidFill>
              </a:rPr>
              <a:t>А можно ли как-то попроще?</a:t>
            </a:r>
            <a:endParaRPr lang="ru-RU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Методы, процессы и инструменты СУЗ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12191"/>
          </a:xfrm>
        </p:spPr>
        <p:txBody>
          <a:bodyPr>
            <a:noAutofit/>
          </a:bodyPr>
          <a:lstStyle/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 smtClean="0">
                <a:solidFill>
                  <a:schemeClr val="tx1"/>
                </a:solidFill>
              </a:rPr>
              <a:t> Обучение </a:t>
            </a:r>
            <a:r>
              <a:rPr lang="ru-RU" altLang="ru-RU" dirty="0">
                <a:solidFill>
                  <a:schemeClr val="tx1"/>
                </a:solidFill>
              </a:rPr>
              <a:t>на рабочем месте</a:t>
            </a: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 smtClean="0">
                <a:solidFill>
                  <a:schemeClr val="tx1"/>
                </a:solidFill>
              </a:rPr>
              <a:t> Наставничество и </a:t>
            </a:r>
            <a:r>
              <a:rPr lang="ru-RU" altLang="ru-RU" dirty="0" err="1" smtClean="0">
                <a:solidFill>
                  <a:schemeClr val="tx1"/>
                </a:solidFill>
              </a:rPr>
              <a:t>менторинг</a:t>
            </a:r>
            <a:endParaRPr lang="ru-RU" altLang="ru-RU" dirty="0" smtClean="0">
              <a:solidFill>
                <a:schemeClr val="tx1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ru-RU" altLang="ru-RU" b="1" dirty="0" smtClean="0">
                <a:solidFill>
                  <a:schemeClr val="accent2"/>
                </a:solidFill>
              </a:rPr>
              <a:t>Тренинги и </a:t>
            </a:r>
            <a:r>
              <a:rPr lang="ru-RU" altLang="ru-RU" b="1" dirty="0" err="1" smtClean="0">
                <a:solidFill>
                  <a:schemeClr val="accent2"/>
                </a:solidFill>
              </a:rPr>
              <a:t>воркшопы</a:t>
            </a:r>
            <a:endParaRPr lang="ru-RU" altLang="ru-RU" b="1" dirty="0">
              <a:solidFill>
                <a:schemeClr val="accent2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ru-RU" altLang="ru-RU" b="1" dirty="0" smtClean="0">
                <a:solidFill>
                  <a:schemeClr val="accent2"/>
                </a:solidFill>
              </a:rPr>
              <a:t>Формирование и развитие профессиональных сообществ и сообществ практики</a:t>
            </a:r>
            <a:endParaRPr lang="ru-RU" altLang="ru-RU" b="1" dirty="0">
              <a:solidFill>
                <a:schemeClr val="accent2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</a:rPr>
              <a:t>Формирование и поддержание деятельности виртуальных рабочих групп</a:t>
            </a:r>
            <a:endParaRPr lang="ru-RU" altLang="ru-RU" dirty="0">
              <a:solidFill>
                <a:schemeClr val="tx1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Внедрение инструментов УЗ</a:t>
            </a: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Развитие инфраструктуры УЗ</a:t>
            </a: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tx1"/>
                </a:solidFill>
              </a:rPr>
              <a:t> Корпоративные порталы</a:t>
            </a:r>
          </a:p>
          <a:p>
            <a:endParaRPr lang="ru-RU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докладчике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46318"/>
            <a:ext cx="10698480" cy="43173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ru-RU" sz="3000" b="1" dirty="0" smtClean="0"/>
              <a:t>Волков Денис Владимирович</a:t>
            </a:r>
          </a:p>
          <a:p>
            <a:r>
              <a:rPr lang="ru-RU" dirty="0" smtClean="0"/>
              <a:t>Старший преподаватель кафедры Управления информационными системами и программирования </a:t>
            </a:r>
            <a:br>
              <a:rPr lang="ru-RU" dirty="0" smtClean="0"/>
            </a:br>
            <a:r>
              <a:rPr lang="ru-RU" dirty="0" smtClean="0"/>
              <a:t>Института Цифровой экономики и информационных технологий РЭУ им. Г.В. Плеханова</a:t>
            </a:r>
          </a:p>
          <a:p>
            <a:r>
              <a:rPr lang="ru-RU" dirty="0" smtClean="0"/>
              <a:t>2010-2015 гг.: преподаватель/старший преподаватель/доцент кафедры </a:t>
            </a:r>
            <a:br>
              <a:rPr lang="ru-RU" dirty="0" smtClean="0"/>
            </a:br>
            <a:r>
              <a:rPr lang="ru-RU" b="1" dirty="0" smtClean="0"/>
              <a:t>Управления знаниями</a:t>
            </a:r>
            <a:r>
              <a:rPr lang="ru-RU" dirty="0" smtClean="0"/>
              <a:t> и прикладной информатики в менеджменте </a:t>
            </a:r>
            <a:br>
              <a:rPr lang="ru-RU" dirty="0" smtClean="0"/>
            </a:br>
            <a:r>
              <a:rPr lang="ru-RU" dirty="0" smtClean="0"/>
              <a:t>Московского государственного университета экономики, статистики и информатики (МЭСИ)</a:t>
            </a:r>
          </a:p>
          <a:p>
            <a:r>
              <a:rPr lang="ru-RU" dirty="0" smtClean="0"/>
              <a:t>Член Совета молодых учёных РЭУ им. Г.В. Плеханова</a:t>
            </a:r>
          </a:p>
          <a:p>
            <a:r>
              <a:rPr lang="ru-RU" dirty="0" smtClean="0"/>
              <a:t>Управляющий партнёр и консультант</a:t>
            </a:r>
            <a:r>
              <a:rPr lang="en-US" dirty="0" smtClean="0"/>
              <a:t> </a:t>
            </a:r>
            <a:r>
              <a:rPr lang="en-US" i="1" dirty="0">
                <a:solidFill>
                  <a:srgbClr val="7030A0"/>
                </a:solidFill>
              </a:rPr>
              <a:t>Practical Consulting Group </a:t>
            </a:r>
            <a:r>
              <a:rPr lang="en-US" dirty="0"/>
              <a:t>и </a:t>
            </a:r>
            <a:r>
              <a:rPr lang="en-US" i="1" dirty="0">
                <a:solidFill>
                  <a:srgbClr val="7030A0"/>
                </a:solidFill>
              </a:rPr>
              <a:t>Point Training Group</a:t>
            </a:r>
          </a:p>
          <a:p>
            <a:r>
              <a:rPr lang="ru-RU" dirty="0" smtClean="0"/>
              <a:t>2008 г.: Президент </a:t>
            </a:r>
            <a:r>
              <a:rPr lang="ru-RU" dirty="0"/>
              <a:t>профессионального сообщества </a:t>
            </a:r>
            <a:r>
              <a:rPr lang="ru-RU" dirty="0" smtClean="0"/>
              <a:t>специалистов в сфере «управления талантами»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«Сообщество </a:t>
            </a:r>
            <a:r>
              <a:rPr lang="ru-RU" dirty="0" err="1"/>
              <a:t>Success</a:t>
            </a:r>
            <a:r>
              <a:rPr lang="ru-RU" dirty="0"/>
              <a:t> </a:t>
            </a:r>
            <a:r>
              <a:rPr lang="ru-RU" dirty="0" err="1"/>
              <a:t>Insights</a:t>
            </a:r>
            <a:r>
              <a:rPr lang="ru-RU" dirty="0"/>
              <a:t>® CIS»</a:t>
            </a:r>
          </a:p>
          <a:p>
            <a:r>
              <a:rPr lang="ru-RU" dirty="0" smtClean="0"/>
              <a:t>2007 г.: Президент Ассоциации выпускников Высшей школы международного бизнеса (ВШМБ)</a:t>
            </a:r>
          </a:p>
          <a:p>
            <a:r>
              <a:rPr lang="ru-RU" dirty="0" smtClean="0"/>
              <a:t>2007 г.: Член Наблюдательного совета Высшей </a:t>
            </a:r>
            <a:r>
              <a:rPr lang="ru-RU" dirty="0"/>
              <a:t>школы международного бизнеса (ВШМБ)</a:t>
            </a:r>
            <a:br>
              <a:rPr lang="ru-RU" dirty="0"/>
            </a:br>
            <a:r>
              <a:rPr lang="ru-RU" dirty="0"/>
              <a:t>Российской академии народного хозяйства и </a:t>
            </a:r>
            <a:r>
              <a:rPr lang="ru-RU" dirty="0" smtClean="0"/>
              <a:t>государственной </a:t>
            </a:r>
            <a:r>
              <a:rPr lang="ru-RU" dirty="0"/>
              <a:t>службы </a:t>
            </a:r>
            <a:r>
              <a:rPr lang="ru-RU" dirty="0" smtClean="0"/>
              <a:t>при </a:t>
            </a:r>
            <a:r>
              <a:rPr lang="ru-RU" dirty="0"/>
              <a:t>Президенте РФ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20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«Новые» инструменты СУЗ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845734"/>
            <a:ext cx="10208895" cy="4421716"/>
          </a:xfrm>
        </p:spPr>
        <p:txBody>
          <a:bodyPr>
            <a:noAutofit/>
          </a:bodyPr>
          <a:lstStyle/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dirty="0" smtClean="0">
                <a:solidFill>
                  <a:srgbClr val="000000"/>
                </a:solidFill>
              </a:rPr>
              <a:t> </a:t>
            </a:r>
            <a:r>
              <a:rPr lang="en-US" altLang="ru-RU" sz="2400" dirty="0" smtClean="0">
                <a:solidFill>
                  <a:srgbClr val="000000"/>
                </a:solidFill>
              </a:rPr>
              <a:t>Storytelling</a:t>
            </a:r>
            <a:endParaRPr lang="en-US" altLang="ru-RU" sz="2400" dirty="0">
              <a:solidFill>
                <a:srgbClr val="000000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800000"/>
                </a:solidFill>
              </a:rPr>
              <a:t> </a:t>
            </a:r>
            <a:r>
              <a:rPr lang="ru-RU" altLang="ru-RU" sz="2400" dirty="0">
                <a:solidFill>
                  <a:srgbClr val="000000"/>
                </a:solidFill>
              </a:rPr>
              <a:t>Учет интеллектуального </a:t>
            </a:r>
            <a:r>
              <a:rPr lang="ru-RU" altLang="ru-RU" sz="2400" dirty="0" smtClean="0">
                <a:solidFill>
                  <a:srgbClr val="000000"/>
                </a:solidFill>
              </a:rPr>
              <a:t>капитала </a:t>
            </a:r>
            <a:r>
              <a:rPr lang="en-US" altLang="ru-RU" sz="2400" dirty="0" smtClean="0">
                <a:solidFill>
                  <a:srgbClr val="000000"/>
                </a:solidFill>
              </a:rPr>
              <a:t>(Intellectual Capital Reporting)</a:t>
            </a:r>
            <a:endParaRPr lang="ru-RU" altLang="ru-RU" sz="2400" dirty="0">
              <a:solidFill>
                <a:srgbClr val="000000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</a:rPr>
              <a:t>Анализ социальных </a:t>
            </a:r>
            <a:r>
              <a:rPr lang="ru-RU" altLang="ru-RU" sz="2400" b="1" dirty="0" smtClean="0">
                <a:solidFill>
                  <a:schemeClr val="accent2"/>
                </a:solidFill>
              </a:rPr>
              <a:t>сетей</a:t>
            </a:r>
            <a:r>
              <a:rPr lang="en-US" altLang="ru-RU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ru-RU" sz="2400" dirty="0" smtClean="0">
                <a:solidFill>
                  <a:schemeClr val="accent2"/>
                </a:solidFill>
              </a:rPr>
              <a:t>(Social Networks Analysis)</a:t>
            </a:r>
            <a:endParaRPr lang="ru-RU" altLang="ru-RU" sz="2400" dirty="0">
              <a:solidFill>
                <a:schemeClr val="accent2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 Анализ «потоков знаний</a:t>
            </a:r>
            <a:r>
              <a:rPr lang="ru-RU" altLang="ru-RU" sz="2400" dirty="0" smtClean="0">
                <a:solidFill>
                  <a:srgbClr val="000000"/>
                </a:solidFill>
              </a:rPr>
              <a:t>»</a:t>
            </a:r>
            <a:r>
              <a:rPr lang="en-US" altLang="ru-RU" sz="2400" dirty="0" smtClean="0">
                <a:solidFill>
                  <a:srgbClr val="000000"/>
                </a:solidFill>
              </a:rPr>
              <a:t> (Knowledge Flows Analysis)</a:t>
            </a:r>
            <a:endParaRPr lang="ru-RU" altLang="ru-RU" sz="2400" dirty="0">
              <a:solidFill>
                <a:srgbClr val="000000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</a:rPr>
              <a:t>«Управление опытом</a:t>
            </a:r>
            <a:r>
              <a:rPr lang="ru-RU" altLang="ru-RU" sz="2400" b="1" dirty="0" smtClean="0">
                <a:solidFill>
                  <a:schemeClr val="accent2"/>
                </a:solidFill>
              </a:rPr>
              <a:t>»</a:t>
            </a:r>
            <a:r>
              <a:rPr lang="en-US" altLang="ru-RU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ru-RU" sz="2400" dirty="0" smtClean="0">
                <a:solidFill>
                  <a:schemeClr val="accent2"/>
                </a:solidFill>
              </a:rPr>
              <a:t>(Experience Management © Denis </a:t>
            </a:r>
            <a:r>
              <a:rPr lang="en-US" altLang="ru-RU" sz="2400" dirty="0" err="1" smtClean="0">
                <a:solidFill>
                  <a:schemeClr val="accent2"/>
                </a:solidFill>
              </a:rPr>
              <a:t>Volkov</a:t>
            </a:r>
            <a:r>
              <a:rPr lang="en-US" altLang="ru-RU" sz="2400" dirty="0" smtClean="0">
                <a:solidFill>
                  <a:schemeClr val="accent2"/>
                </a:solidFill>
              </a:rPr>
              <a:t> 2013-2017)</a:t>
            </a:r>
            <a:endParaRPr lang="ru-RU" altLang="ru-RU" sz="2400" dirty="0" smtClean="0">
              <a:solidFill>
                <a:schemeClr val="accent2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chemeClr val="accent2"/>
                </a:solidFill>
              </a:rPr>
              <a:t> </a:t>
            </a:r>
            <a:r>
              <a:rPr lang="ru-RU" altLang="ru-RU" sz="2400" b="1" dirty="0" smtClean="0">
                <a:solidFill>
                  <a:schemeClr val="accent2"/>
                </a:solidFill>
              </a:rPr>
              <a:t>Обмен знаниями</a:t>
            </a:r>
            <a:r>
              <a:rPr lang="en-US" altLang="ru-RU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ru-RU" sz="2400" dirty="0" smtClean="0">
                <a:solidFill>
                  <a:schemeClr val="accent2"/>
                </a:solidFill>
              </a:rPr>
              <a:t>(Knowledge Sharing)</a:t>
            </a:r>
            <a:endParaRPr lang="ru-RU" altLang="ru-RU" sz="2400" dirty="0">
              <a:solidFill>
                <a:schemeClr val="accent2"/>
              </a:solidFill>
            </a:endParaRPr>
          </a:p>
          <a:p>
            <a:pPr>
              <a:spcAft>
                <a:spcPts val="1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 </a:t>
            </a:r>
            <a:r>
              <a:rPr lang="ru-RU" altLang="ru-RU" sz="2400" b="1" dirty="0">
                <a:solidFill>
                  <a:schemeClr val="accent2"/>
                </a:solidFill>
              </a:rPr>
              <a:t>Удержание </a:t>
            </a:r>
            <a:r>
              <a:rPr lang="ru-RU" altLang="ru-RU" sz="2400" b="1" dirty="0" smtClean="0">
                <a:solidFill>
                  <a:schemeClr val="accent2"/>
                </a:solidFill>
              </a:rPr>
              <a:t>знаний</a:t>
            </a:r>
            <a:r>
              <a:rPr lang="en-US" altLang="ru-RU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ru-RU" sz="2400" dirty="0" smtClean="0">
                <a:solidFill>
                  <a:schemeClr val="accent2"/>
                </a:solidFill>
              </a:rPr>
              <a:t>(Knowledge Retention)</a:t>
            </a:r>
            <a:endParaRPr lang="ru-RU" altLang="ru-RU" sz="2400" dirty="0">
              <a:solidFill>
                <a:schemeClr val="accent2"/>
              </a:solidFill>
            </a:endParaRP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35640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Какие компетенции для этого нужны?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33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Определимся с терминами!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77800" algn="l"/>
                <a:tab pos="282575" algn="l"/>
                <a:tab pos="731838" algn="l"/>
                <a:tab pos="1181100" algn="l"/>
                <a:tab pos="1630363" algn="l"/>
                <a:tab pos="2079625" algn="l"/>
                <a:tab pos="2528888" algn="l"/>
                <a:tab pos="2978150" algn="l"/>
                <a:tab pos="3427413" algn="l"/>
                <a:tab pos="3876675" algn="l"/>
                <a:tab pos="4325938" algn="l"/>
                <a:tab pos="4775200" algn="l"/>
                <a:tab pos="5224463" algn="l"/>
                <a:tab pos="5673725" algn="l"/>
                <a:tab pos="6122988" algn="l"/>
                <a:tab pos="6572250" algn="l"/>
                <a:tab pos="7021513" algn="l"/>
                <a:tab pos="7470775" algn="l"/>
                <a:tab pos="7920038" algn="l"/>
                <a:tab pos="8369300" algn="l"/>
                <a:tab pos="8818563" algn="l"/>
              </a:tabLst>
            </a:pPr>
            <a:r>
              <a:rPr lang="ru-RU" altLang="ru-RU" sz="2400" b="1" dirty="0" smtClean="0"/>
              <a:t> Компетенция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– совокупность знаний, умений, навыков, </a:t>
            </a:r>
            <a:r>
              <a:rPr lang="ru-RU" altLang="ru-RU" sz="2400" dirty="0" smtClean="0"/>
              <a:t>а также способностей</a:t>
            </a:r>
            <a:r>
              <a:rPr lang="ru-RU" altLang="ru-RU" sz="2400" dirty="0"/>
              <a:t>, талантов, поведенческих моделей и личных качеств сотрудника, необходимая для успешного и эффективного решения поставленных профессиональных задач.</a:t>
            </a:r>
          </a:p>
          <a:p>
            <a:pPr>
              <a:spcBef>
                <a:spcPts val="575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77800" algn="l"/>
                <a:tab pos="282575" algn="l"/>
                <a:tab pos="731838" algn="l"/>
                <a:tab pos="1181100" algn="l"/>
                <a:tab pos="1630363" algn="l"/>
                <a:tab pos="2079625" algn="l"/>
                <a:tab pos="2528888" algn="l"/>
                <a:tab pos="2978150" algn="l"/>
                <a:tab pos="3427413" algn="l"/>
                <a:tab pos="3876675" algn="l"/>
                <a:tab pos="4325938" algn="l"/>
                <a:tab pos="4775200" algn="l"/>
                <a:tab pos="5224463" algn="l"/>
                <a:tab pos="5673725" algn="l"/>
                <a:tab pos="6122988" algn="l"/>
                <a:tab pos="6572250" algn="l"/>
                <a:tab pos="7021513" algn="l"/>
                <a:tab pos="7470775" algn="l"/>
                <a:tab pos="7920038" algn="l"/>
                <a:tab pos="8369300" algn="l"/>
                <a:tab pos="8818563" algn="l"/>
              </a:tabLst>
            </a:pPr>
            <a:r>
              <a:rPr lang="ru-RU" altLang="ru-RU" sz="2400" b="1" dirty="0" smtClean="0"/>
              <a:t> Компетентность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- совокупность компетенций, наличие знаний и опыта, необходимых для эффективной деятельности в заданной предметной области</a:t>
            </a:r>
            <a:r>
              <a:rPr lang="ru-RU" altLang="ru-RU" sz="2400" dirty="0" smtClean="0"/>
              <a:t>.</a:t>
            </a:r>
          </a:p>
          <a:p>
            <a:pPr marL="0" indent="0" algn="r">
              <a:spcBef>
                <a:spcPts val="575"/>
              </a:spcBef>
              <a:spcAft>
                <a:spcPts val="1200"/>
              </a:spcAft>
              <a:buNone/>
              <a:tabLst>
                <a:tab pos="177800" algn="l"/>
                <a:tab pos="282575" algn="l"/>
                <a:tab pos="731838" algn="l"/>
                <a:tab pos="1181100" algn="l"/>
                <a:tab pos="1630363" algn="l"/>
                <a:tab pos="2079625" algn="l"/>
                <a:tab pos="2528888" algn="l"/>
                <a:tab pos="2978150" algn="l"/>
                <a:tab pos="3427413" algn="l"/>
                <a:tab pos="3876675" algn="l"/>
                <a:tab pos="4325938" algn="l"/>
                <a:tab pos="4775200" algn="l"/>
                <a:tab pos="5224463" algn="l"/>
                <a:tab pos="5673725" algn="l"/>
                <a:tab pos="6122988" algn="l"/>
                <a:tab pos="6572250" algn="l"/>
                <a:tab pos="7021513" algn="l"/>
                <a:tab pos="7470775" algn="l"/>
                <a:tab pos="7920038" algn="l"/>
                <a:tab pos="8369300" algn="l"/>
                <a:tab pos="8818563" algn="l"/>
              </a:tabLst>
            </a:pPr>
            <a:r>
              <a:rPr lang="ru-RU" altLang="ru-RU" sz="1800" i="1" dirty="0" smtClean="0"/>
              <a:t>(опять (!) Википедия</a:t>
            </a:r>
            <a:r>
              <a:rPr lang="ru-RU" altLang="ru-RU" sz="1800" i="1" dirty="0"/>
              <a:t>: </a:t>
            </a:r>
            <a:r>
              <a:rPr lang="ru-RU" altLang="ru-RU" sz="1800" i="1" dirty="0">
                <a:solidFill>
                  <a:srgbClr val="0000FF"/>
                </a:solidFill>
                <a:hlinkClick r:id="rId2"/>
              </a:rPr>
              <a:t>http://ru.wikipedia.org/wiki/Компетентность</a:t>
            </a:r>
            <a:r>
              <a:rPr lang="ru-RU" altLang="ru-RU" sz="1800" i="1" dirty="0" smtClean="0"/>
              <a:t>)</a:t>
            </a:r>
          </a:p>
          <a:p>
            <a:pPr marL="0" indent="0">
              <a:spcBef>
                <a:spcPts val="575"/>
              </a:spcBef>
              <a:spcAft>
                <a:spcPts val="1200"/>
              </a:spcAft>
              <a:buNone/>
              <a:tabLst>
                <a:tab pos="177800" algn="l"/>
                <a:tab pos="282575" algn="l"/>
                <a:tab pos="731838" algn="l"/>
                <a:tab pos="1181100" algn="l"/>
                <a:tab pos="1630363" algn="l"/>
                <a:tab pos="2079625" algn="l"/>
                <a:tab pos="2528888" algn="l"/>
                <a:tab pos="2978150" algn="l"/>
                <a:tab pos="3427413" algn="l"/>
                <a:tab pos="3876675" algn="l"/>
                <a:tab pos="4325938" algn="l"/>
                <a:tab pos="4775200" algn="l"/>
                <a:tab pos="5224463" algn="l"/>
                <a:tab pos="5673725" algn="l"/>
                <a:tab pos="6122988" algn="l"/>
                <a:tab pos="6572250" algn="l"/>
                <a:tab pos="7021513" algn="l"/>
                <a:tab pos="7470775" algn="l"/>
                <a:tab pos="7920038" algn="l"/>
                <a:tab pos="8369300" algn="l"/>
                <a:tab pos="8818563" algn="l"/>
              </a:tabLst>
            </a:pPr>
            <a:r>
              <a:rPr lang="ru-RU" altLang="ru-RU" sz="2400" i="1" dirty="0" smtClean="0">
                <a:solidFill>
                  <a:srgbClr val="2A002A"/>
                </a:solidFill>
              </a:rPr>
              <a:t>			</a:t>
            </a:r>
            <a:r>
              <a:rPr lang="ru-RU" altLang="ru-RU" sz="2400" b="1" i="1" dirty="0" smtClean="0">
                <a:solidFill>
                  <a:srgbClr val="2A002A"/>
                </a:solidFill>
              </a:rPr>
              <a:t>От </a:t>
            </a:r>
            <a:r>
              <a:rPr lang="ru-RU" altLang="ru-RU" sz="2400" b="1" i="1" dirty="0">
                <a:solidFill>
                  <a:srgbClr val="2A002A"/>
                </a:solidFill>
              </a:rPr>
              <a:t>себя добавим: </a:t>
            </a:r>
            <a:br>
              <a:rPr lang="ru-RU" altLang="ru-RU" sz="2400" b="1" i="1" dirty="0">
                <a:solidFill>
                  <a:srgbClr val="2A002A"/>
                </a:solidFill>
              </a:rPr>
            </a:br>
            <a:r>
              <a:rPr lang="ru-RU" altLang="ru-RU" sz="2400" b="1" i="1" dirty="0" smtClean="0">
                <a:solidFill>
                  <a:srgbClr val="2A002A"/>
                </a:solidFill>
              </a:rPr>
              <a:t>				«...</a:t>
            </a:r>
            <a:r>
              <a:rPr lang="ru-RU" altLang="ru-RU" sz="2400" b="1" i="1" dirty="0">
                <a:solidFill>
                  <a:srgbClr val="2A002A"/>
                </a:solidFill>
              </a:rPr>
              <a:t>в рамках предоставленных полномочий </a:t>
            </a:r>
            <a:r>
              <a:rPr lang="ru-RU" altLang="ru-RU" sz="2400" b="1" i="1" dirty="0" smtClean="0">
                <a:solidFill>
                  <a:srgbClr val="2A002A"/>
                </a:solidFill>
              </a:rPr>
              <a:t/>
            </a:r>
            <a:br>
              <a:rPr lang="ru-RU" altLang="ru-RU" sz="2400" b="1" i="1" dirty="0" smtClean="0">
                <a:solidFill>
                  <a:srgbClr val="2A002A"/>
                </a:solidFill>
              </a:rPr>
            </a:br>
            <a:r>
              <a:rPr lang="ru-RU" altLang="ru-RU" sz="2400" b="1" i="1" dirty="0" smtClean="0">
                <a:solidFill>
                  <a:srgbClr val="2A002A"/>
                </a:solidFill>
              </a:rPr>
              <a:t>				в </a:t>
            </a:r>
            <a:r>
              <a:rPr lang="ru-RU" altLang="ru-RU" sz="2400" b="1" i="1" dirty="0">
                <a:solidFill>
                  <a:srgbClr val="2A002A"/>
                </a:solidFill>
              </a:rPr>
              <a:t>отведённой сфере ответственности</a:t>
            </a:r>
            <a:r>
              <a:rPr lang="ru-RU" altLang="ru-RU" sz="2400" b="1" i="1" dirty="0" smtClean="0">
                <a:solidFill>
                  <a:srgbClr val="2A002A"/>
                </a:solidFill>
              </a:rPr>
              <a:t>»! </a:t>
            </a:r>
            <a:r>
              <a:rPr lang="en-US" altLang="ru-RU" sz="2400" b="1" i="1" dirty="0" smtClean="0">
                <a:solidFill>
                  <a:srgbClr val="2A002A"/>
                </a:solidFill>
              </a:rPr>
              <a:t>© </a:t>
            </a:r>
            <a:endParaRPr lang="ru-RU" altLang="ru-RU" sz="2400" b="1" i="1" dirty="0">
              <a:solidFill>
                <a:srgbClr val="2A002A"/>
              </a:solidFill>
            </a:endParaRPr>
          </a:p>
          <a:p>
            <a:pPr marL="177800" indent="-177800">
              <a:spcBef>
                <a:spcPts val="575"/>
              </a:spcBef>
              <a:spcAft>
                <a:spcPts val="1200"/>
              </a:spcAft>
              <a:buFont typeface="Wingdings" panose="05000000000000000000" pitchFamily="2" charset="2"/>
              <a:buChar char=""/>
              <a:tabLst>
                <a:tab pos="177800" algn="l"/>
                <a:tab pos="282575" algn="l"/>
                <a:tab pos="731838" algn="l"/>
                <a:tab pos="1181100" algn="l"/>
                <a:tab pos="1630363" algn="l"/>
                <a:tab pos="2079625" algn="l"/>
                <a:tab pos="2528888" algn="l"/>
                <a:tab pos="2978150" algn="l"/>
                <a:tab pos="3427413" algn="l"/>
                <a:tab pos="3876675" algn="l"/>
                <a:tab pos="4325938" algn="l"/>
                <a:tab pos="4775200" algn="l"/>
                <a:tab pos="5224463" algn="l"/>
                <a:tab pos="5673725" algn="l"/>
                <a:tab pos="6122988" algn="l"/>
                <a:tab pos="6572250" algn="l"/>
                <a:tab pos="7021513" algn="l"/>
                <a:tab pos="7470775" algn="l"/>
                <a:tab pos="7920038" algn="l"/>
                <a:tab pos="8369300" algn="l"/>
                <a:tab pos="8818563" algn="l"/>
              </a:tabLst>
            </a:pPr>
            <a:endParaRPr lang="ru-RU" altLang="ru-RU" sz="1800" i="1" dirty="0"/>
          </a:p>
          <a:p>
            <a:endParaRPr lang="ru-RU" sz="24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2005-2018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 skills &amp; Soft skills for KM(KW</a:t>
            </a:r>
            <a:r>
              <a:rPr lang="en-US" dirty="0" smtClean="0"/>
              <a:t>)?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Топ-3 компетенции </a:t>
            </a:r>
            <a:r>
              <a:rPr lang="en-US" dirty="0" smtClean="0"/>
              <a:t>knowledge workers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5400" dirty="0" smtClean="0"/>
              <a:t> Коммуникативные навыки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5400" dirty="0" smtClean="0"/>
              <a:t> Навыки логического мышления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5400" dirty="0" smtClean="0"/>
              <a:t> Креативное мышление</a:t>
            </a:r>
          </a:p>
          <a:p>
            <a:pPr marL="0" indent="0">
              <a:buNone/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863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skills &amp; Soft skills for KM(KW</a:t>
            </a:r>
            <a:r>
              <a:rPr lang="en-US" dirty="0" smtClean="0"/>
              <a:t>)?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Другие компетенции для </a:t>
            </a:r>
            <a:r>
              <a:rPr lang="en-US" dirty="0" smtClean="0"/>
              <a:t>knowledge workers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4724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600" dirty="0" smtClean="0"/>
              <a:t> Навыки публичных выступлений (</a:t>
            </a:r>
            <a:r>
              <a:rPr lang="en-US" sz="3600" dirty="0" smtClean="0"/>
              <a:t>presentation skills)</a:t>
            </a:r>
            <a:r>
              <a:rPr lang="ru-RU" sz="3600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 smtClean="0"/>
              <a:t> Системное мышление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 smtClean="0"/>
              <a:t> Навыки целеполагания и планирования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 </a:t>
            </a:r>
            <a:r>
              <a:rPr lang="ru-RU" sz="3600" dirty="0" smtClean="0"/>
              <a:t>Умение расставлять приоритеты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 </a:t>
            </a:r>
            <a:r>
              <a:rPr lang="ru-RU" sz="3600" dirty="0" err="1" smtClean="0"/>
              <a:t>Ассертивность</a:t>
            </a:r>
            <a:endParaRPr lang="ru-RU" sz="3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 smtClean="0"/>
              <a:t> Умение работать в команде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 </a:t>
            </a:r>
            <a:r>
              <a:rPr lang="ru-RU" sz="3600" dirty="0" smtClean="0"/>
              <a:t>Навыки проектной работы</a:t>
            </a:r>
            <a:endParaRPr lang="en-US" sz="3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ru-RU" sz="3600" dirty="0" smtClean="0"/>
              <a:t>Навыки продаж </a:t>
            </a:r>
            <a:r>
              <a:rPr lang="en-US" sz="3600" dirty="0" smtClean="0"/>
              <a:t>(sales skills)</a:t>
            </a:r>
            <a:endParaRPr lang="ru-RU" sz="3600" dirty="0" smtClean="0"/>
          </a:p>
          <a:p>
            <a:pPr marL="0" indent="0">
              <a:buNone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53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35640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Ну а как же прирастают компетенции?!!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8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«Как учатся взрослые»? </a:t>
            </a:r>
            <a:br>
              <a:rPr lang="ru-RU" dirty="0" smtClean="0"/>
            </a:br>
            <a:r>
              <a:rPr lang="ru-RU" dirty="0" smtClean="0"/>
              <a:t>Всем хорошо знакомая картина…</a:t>
            </a:r>
            <a:endParaRPr lang="ru-RU" dirty="0"/>
          </a:p>
        </p:txBody>
      </p:sp>
      <p:pic>
        <p:nvPicPr>
          <p:cNvPr id="3" name="Picture 2" descr="http://teambuilding.in.ua/wp-content/uploads/2011/04/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405" y="1869024"/>
            <a:ext cx="57721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4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Понятие когнитивного диссонанса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96237"/>
            <a:ext cx="10789920" cy="4300538"/>
          </a:xfrm>
        </p:spPr>
        <p:txBody>
          <a:bodyPr>
            <a:normAutofit fontScale="92500" lnSpcReduction="10000"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ru-RU" sz="2400" b="1" dirty="0" err="1"/>
              <a:t>Когнити́вный</a:t>
            </a:r>
            <a:r>
              <a:rPr lang="ru-RU" sz="2400" b="1" dirty="0"/>
              <a:t> </a:t>
            </a:r>
            <a:r>
              <a:rPr lang="ru-RU" sz="2400" b="1" dirty="0" err="1"/>
              <a:t>диссона́нс</a:t>
            </a:r>
            <a:r>
              <a:rPr lang="ru-RU" sz="2400" dirty="0"/>
              <a:t> (от латинских слов: </a:t>
            </a:r>
            <a:r>
              <a:rPr lang="ru-RU" sz="2400" i="1" dirty="0" err="1"/>
              <a:t>cognitiо</a:t>
            </a:r>
            <a:r>
              <a:rPr lang="ru-RU" sz="2400" dirty="0"/>
              <a:t> — «</a:t>
            </a:r>
            <a:r>
              <a:rPr lang="ru-RU" sz="2400" i="1" dirty="0"/>
              <a:t>познание</a:t>
            </a:r>
            <a:r>
              <a:rPr lang="ru-RU" sz="2400" dirty="0"/>
              <a:t>» и </a:t>
            </a:r>
            <a:r>
              <a:rPr lang="ru-RU" sz="2400" i="1" dirty="0" err="1"/>
              <a:t>dissonantia</a:t>
            </a:r>
            <a:r>
              <a:rPr lang="ru-RU" sz="2400" dirty="0"/>
              <a:t> — «</a:t>
            </a:r>
            <a:r>
              <a:rPr lang="ru-RU" sz="2400" i="1" dirty="0" err="1"/>
              <a:t>несозвучность</a:t>
            </a:r>
            <a:r>
              <a:rPr lang="ru-RU" sz="2400" i="1" dirty="0"/>
              <a:t>, нестройность, отсутствие гармонии</a:t>
            </a:r>
            <a:r>
              <a:rPr lang="ru-RU" sz="2400" dirty="0"/>
              <a:t>») —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состояние </a:t>
            </a:r>
            <a:r>
              <a:rPr lang="ru-RU" sz="2400" dirty="0"/>
              <a:t>психического </a:t>
            </a:r>
            <a:r>
              <a:rPr lang="ru-RU" sz="2400" b="1" i="1" dirty="0"/>
              <a:t>дискомфорта</a:t>
            </a:r>
            <a:r>
              <a:rPr lang="ru-RU" sz="2400" dirty="0"/>
              <a:t> индивида, вызванное столкновением в его сознании конфликтующих представлений: идей, верований, </a:t>
            </a:r>
            <a:r>
              <a:rPr lang="ru-RU" sz="2400" dirty="0" smtClean="0"/>
              <a:t>убеждений, ценностей или </a:t>
            </a:r>
            <a:r>
              <a:rPr lang="ru-RU" sz="2400" dirty="0"/>
              <a:t>эмоциональных реакций</a:t>
            </a:r>
            <a:r>
              <a:rPr lang="ru-RU" sz="2400" dirty="0" smtClean="0"/>
              <a:t>.</a:t>
            </a:r>
          </a:p>
          <a:p>
            <a:pPr>
              <a:buFont typeface="Times New Roman" pitchFamily="16" charset="0"/>
              <a:buNone/>
              <a:defRPr/>
            </a:pPr>
            <a:r>
              <a:rPr lang="ru-RU" sz="2400" dirty="0"/>
              <a:t>Понятие впервые введено Леоном </a:t>
            </a:r>
            <a:r>
              <a:rPr lang="ru-RU" sz="2400" dirty="0" err="1"/>
              <a:t>Фестингером</a:t>
            </a:r>
            <a:r>
              <a:rPr lang="ru-RU" sz="2400" dirty="0"/>
              <a:t> в 1957 </a:t>
            </a:r>
            <a:r>
              <a:rPr lang="ru-RU" sz="2400" dirty="0" smtClean="0"/>
              <a:t>году.</a:t>
            </a:r>
          </a:p>
          <a:p>
            <a:pPr algn="r">
              <a:buFont typeface="Times New Roman" pitchFamily="16" charset="0"/>
              <a:buNone/>
              <a:defRPr/>
            </a:pPr>
            <a:r>
              <a:rPr lang="ru-RU" sz="2400" i="1" dirty="0" smtClean="0"/>
              <a:t>Источник (и опять Википедия!!!): </a:t>
            </a:r>
            <a:r>
              <a:rPr lang="en-US" sz="2400" i="1" u="sng" dirty="0" smtClean="0">
                <a:solidFill>
                  <a:schemeClr val="accent2"/>
                </a:solidFill>
              </a:rPr>
              <a:t>http://ru.wikipedia.org/wiki/</a:t>
            </a:r>
            <a:r>
              <a:rPr lang="ru-RU" sz="2400" i="1" u="sng" dirty="0" err="1" smtClean="0">
                <a:solidFill>
                  <a:schemeClr val="accent2"/>
                </a:solidFill>
              </a:rPr>
              <a:t>Когнитивный_диссонанс</a:t>
            </a:r>
            <a:endParaRPr lang="ru-RU" sz="2400" i="1" u="sng" dirty="0">
              <a:solidFill>
                <a:schemeClr val="accent2"/>
              </a:solidFill>
            </a:endParaRPr>
          </a:p>
          <a:p>
            <a:pPr>
              <a:buFont typeface="Times New Roman" pitchFamily="16" charset="0"/>
              <a:buNone/>
              <a:defRPr/>
            </a:pPr>
            <a:endParaRPr lang="ru-RU" dirty="0" smtClean="0"/>
          </a:p>
          <a:p>
            <a:pPr algn="ctr">
              <a:buFont typeface="Times New Roman" pitchFamily="16" charset="0"/>
              <a:buNone/>
              <a:defRPr/>
            </a:pPr>
            <a:r>
              <a:rPr lang="ru-RU" sz="2800" b="1" dirty="0" smtClean="0"/>
              <a:t>«Знание </a:t>
            </a:r>
            <a:r>
              <a:rPr lang="ru-RU" sz="2800" b="1" dirty="0"/>
              <a:t>есть </a:t>
            </a:r>
            <a:r>
              <a:rPr lang="ru-RU" sz="2800" b="1" dirty="0" smtClean="0"/>
              <a:t>результат… </a:t>
            </a:r>
          </a:p>
          <a:p>
            <a:pPr algn="ctr">
              <a:buFont typeface="Times New Roman" pitchFamily="16" charset="0"/>
              <a:buNone/>
              <a:defRPr/>
            </a:pPr>
            <a:r>
              <a:rPr lang="ru-RU" sz="2800" b="1" dirty="0" smtClean="0"/>
              <a:t>конструктивного разрешения </a:t>
            </a:r>
            <a:r>
              <a:rPr lang="ru-RU" sz="2800" b="1" dirty="0"/>
              <a:t>когнитивного </a:t>
            </a:r>
            <a:r>
              <a:rPr lang="ru-RU" sz="2800" b="1" dirty="0" smtClean="0"/>
              <a:t>диссонанса»! </a:t>
            </a:r>
          </a:p>
          <a:p>
            <a:pPr algn="ctr">
              <a:buFont typeface="Times New Roman" pitchFamily="16" charset="0"/>
              <a:buNone/>
              <a:defRPr/>
            </a:pPr>
            <a:r>
              <a:rPr lang="ru-RU" sz="2800" b="1" i="1" dirty="0" smtClean="0"/>
              <a:t>                                                                                    С.Р</a:t>
            </a:r>
            <a:r>
              <a:rPr lang="ru-RU" sz="2800" b="1" i="1" dirty="0"/>
              <a:t>. </a:t>
            </a:r>
            <a:r>
              <a:rPr lang="ru-RU" sz="2800" b="1" i="1" dirty="0" err="1" smtClean="0"/>
              <a:t>Филонович</a:t>
            </a:r>
            <a:endParaRPr lang="ru-RU" sz="2800" b="1" i="1" dirty="0"/>
          </a:p>
        </p:txBody>
      </p:sp>
    </p:spTree>
    <p:extLst>
      <p:ext uri="{BB962C8B-B14F-4D97-AF65-F5344CB8AC3E}">
        <p14:creationId xmlns:p14="http://schemas.microsoft.com/office/powerpoint/2010/main" val="23542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 smtClean="0"/>
              <a:t>Как прирастают компетенции: четыре этапа</a:t>
            </a:r>
            <a:endParaRPr lang="ru-RU" sz="4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9" y="1799487"/>
            <a:ext cx="6659563" cy="450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32720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Этапы развития </a:t>
            </a:r>
            <a:br>
              <a:rPr lang="ru-RU" dirty="0" smtClean="0"/>
            </a:br>
            <a:r>
              <a:rPr lang="ru-RU" dirty="0" smtClean="0"/>
              <a:t>через обретение компетенций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89" y="1819175"/>
            <a:ext cx="8335524" cy="443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2962" y="5601912"/>
            <a:ext cx="28797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altLang="ru-RU" sz="3200" b="1" dirty="0">
                <a:solidFill>
                  <a:srgbClr val="008000"/>
                </a:solidFill>
              </a:rPr>
              <a:t>Ученичество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130255" y="5601912"/>
            <a:ext cx="28797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altLang="ru-RU" sz="3200" b="1" dirty="0">
                <a:solidFill>
                  <a:srgbClr val="FF0000"/>
                </a:solidFill>
              </a:rPr>
              <a:t>Мастерство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461634" y="1819175"/>
            <a:ext cx="693019" cy="2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6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3"/>
          <p:cNvSpPr txBox="1">
            <a:spLocks/>
          </p:cNvSpPr>
          <p:nvPr/>
        </p:nvSpPr>
        <p:spPr>
          <a:xfrm>
            <a:off x="539496" y="1990620"/>
            <a:ext cx="11292029" cy="434744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1995 – 2001 гг.</a:t>
            </a:r>
          </a:p>
          <a:p>
            <a:pPr marL="508000" lvl="1" indent="0">
              <a:buFont typeface="Calibri" pitchFamily="34" charset="0"/>
              <a:buNone/>
            </a:pPr>
            <a:r>
              <a:rPr lang="ru-RU" sz="2000" b="1" dirty="0" err="1" smtClean="0"/>
              <a:t>Siemens</a:t>
            </a:r>
            <a:r>
              <a:rPr lang="ru-RU" sz="2000" b="1" dirty="0" smtClean="0"/>
              <a:t> AG</a:t>
            </a:r>
          </a:p>
          <a:p>
            <a:pPr marL="508000" lvl="1" indent="0">
              <a:buFont typeface="Calibri" pitchFamily="34" charset="0"/>
              <a:buNone/>
            </a:pPr>
            <a:r>
              <a:rPr lang="ru-RU" sz="2000" dirty="0" smtClean="0"/>
              <a:t>Департамент «Сети связи и передачи информации»</a:t>
            </a:r>
          </a:p>
          <a:p>
            <a:pPr marL="508000" lvl="1" indent="0">
              <a:buFont typeface="Calibri" pitchFamily="34" charset="0"/>
              <a:buNone/>
            </a:pPr>
            <a:r>
              <a:rPr lang="ru-RU" sz="2000" dirty="0" smtClean="0"/>
              <a:t>Инженер службы сервиса / Менеджер по сбыту / </a:t>
            </a:r>
            <a:r>
              <a:rPr lang="ru-RU" sz="2000" dirty="0" err="1" smtClean="0"/>
              <a:t>Key</a:t>
            </a:r>
            <a:r>
              <a:rPr lang="ru-RU" sz="2000" dirty="0" smtClean="0"/>
              <a:t> </a:t>
            </a:r>
            <a:r>
              <a:rPr lang="ru-RU" sz="2000" dirty="0" err="1" smtClean="0"/>
              <a:t>Account</a:t>
            </a:r>
            <a:r>
              <a:rPr lang="ru-RU" sz="2000" dirty="0" smtClean="0"/>
              <a:t> </a:t>
            </a:r>
            <a:r>
              <a:rPr lang="ru-RU" sz="2000" dirty="0" err="1" smtClean="0"/>
              <a:t>Manager</a:t>
            </a:r>
            <a:r>
              <a:rPr lang="ru-RU" sz="2000" dirty="0" smtClean="0"/>
              <a:t>, Руководитель проектов</a:t>
            </a:r>
          </a:p>
          <a:p>
            <a:r>
              <a:rPr lang="ru-RU" dirty="0" smtClean="0"/>
              <a:t>2001 – 2003 гг.</a:t>
            </a:r>
          </a:p>
          <a:p>
            <a:pPr marL="508000" lvl="1" indent="0">
              <a:buFont typeface="Calibri" pitchFamily="34" charset="0"/>
              <a:buNone/>
            </a:pPr>
            <a:r>
              <a:rPr lang="en-US" sz="2000" b="1" dirty="0" smtClean="0"/>
              <a:t>Siemens Building Technologies Ltd.</a:t>
            </a:r>
          </a:p>
          <a:p>
            <a:pPr marL="508000" lvl="1" indent="0">
              <a:buFont typeface="Calibri" pitchFamily="34" charset="0"/>
              <a:buNone/>
            </a:pPr>
            <a:r>
              <a:rPr lang="ru-RU" sz="2000" dirty="0" smtClean="0"/>
              <a:t>Руководитель направления «Комплексные проекты»</a:t>
            </a:r>
          </a:p>
          <a:p>
            <a:pPr marL="508000" lvl="1" indent="0">
              <a:buFont typeface="Calibri" pitchFamily="34" charset="0"/>
              <a:buNone/>
            </a:pPr>
            <a:endParaRPr lang="ru-RU" sz="2000" b="1" dirty="0" smtClean="0"/>
          </a:p>
          <a:p>
            <a:r>
              <a:rPr lang="en-US" dirty="0" smtClean="0"/>
              <a:t>2003 – 2008 </a:t>
            </a:r>
            <a:r>
              <a:rPr lang="ru-RU" dirty="0" smtClean="0"/>
              <a:t>гг.</a:t>
            </a:r>
          </a:p>
          <a:p>
            <a:pPr marL="508000" lvl="1" indent="0">
              <a:buFont typeface="Calibri" pitchFamily="34" charset="0"/>
              <a:buNone/>
            </a:pPr>
            <a:r>
              <a:rPr lang="en-US" sz="2000" b="1" dirty="0" smtClean="0"/>
              <a:t>Oracle</a:t>
            </a:r>
            <a:r>
              <a:rPr lang="ru-RU" sz="2000" b="1" dirty="0" smtClean="0"/>
              <a:t> </a:t>
            </a:r>
            <a:r>
              <a:rPr lang="en-US" sz="2000" b="1" dirty="0" smtClean="0"/>
              <a:t>CIS</a:t>
            </a:r>
          </a:p>
          <a:p>
            <a:pPr marL="508000" lvl="1" indent="0">
              <a:buFont typeface="Calibri" pitchFamily="34" charset="0"/>
              <a:buNone/>
            </a:pPr>
            <a:r>
              <a:rPr lang="en-US" sz="2000" dirty="0" smtClean="0"/>
              <a:t>Consulting Operations Manager</a:t>
            </a:r>
            <a:r>
              <a:rPr lang="ru-RU" sz="2000" dirty="0" smtClean="0"/>
              <a:t>, </a:t>
            </a:r>
            <a:r>
              <a:rPr lang="en-US" sz="2000" dirty="0" smtClean="0"/>
              <a:t>Knowledge Management Lead, Continuous Learning Lead</a:t>
            </a:r>
          </a:p>
          <a:p>
            <a:pPr marL="50800" indent="0">
              <a:buFont typeface="Calibri" panose="020F0502020204030204" pitchFamily="34" charset="0"/>
              <a:buNone/>
            </a:pPr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Практический опыт работы в бизнесе</a:t>
            </a:r>
            <a:endParaRPr lang="ru-RU" sz="4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67" y="2239178"/>
            <a:ext cx="2878138" cy="69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033" y="4958268"/>
            <a:ext cx="324008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9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26496" cy="1450757"/>
          </a:xfrm>
        </p:spPr>
        <p:txBody>
          <a:bodyPr/>
          <a:lstStyle/>
          <a:p>
            <a:r>
              <a:rPr lang="ru-RU" dirty="0" smtClean="0"/>
              <a:t>Теория и практика: соотношение и связь?</a:t>
            </a:r>
            <a:endParaRPr lang="ru-RU" dirty="0"/>
          </a:p>
        </p:txBody>
      </p:sp>
      <p:pic>
        <p:nvPicPr>
          <p:cNvPr id="38914" name="Picture 2" descr="https://upload.wikimedia.org/wikipedia/commons/e/e6/PL_Chebyshe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1849192"/>
            <a:ext cx="3685032" cy="436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55464" y="2132655"/>
            <a:ext cx="6812280" cy="4080389"/>
          </a:xfrm>
        </p:spPr>
        <p:txBody>
          <a:bodyPr>
            <a:normAutofit/>
          </a:bodyPr>
          <a:lstStyle/>
          <a:p>
            <a:r>
              <a:rPr lang="ru-RU" sz="3200" dirty="0" smtClean="0"/>
              <a:t>«Теория </a:t>
            </a:r>
            <a:r>
              <a:rPr lang="ru-RU" sz="3200" dirty="0"/>
              <a:t>без практики мертва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и </a:t>
            </a:r>
            <a:r>
              <a:rPr lang="ru-RU" sz="3200" dirty="0"/>
              <a:t>бесплодна, а практика без теории бесполезна и </a:t>
            </a:r>
            <a:r>
              <a:rPr lang="ru-RU" sz="3200" dirty="0" smtClean="0"/>
              <a:t>пагубна…» </a:t>
            </a:r>
          </a:p>
          <a:p>
            <a:pPr algn="r"/>
            <a:endParaRPr lang="ru-RU" sz="2400" i="1" dirty="0" smtClean="0"/>
          </a:p>
          <a:p>
            <a:pPr algn="r"/>
            <a:endParaRPr lang="ru-RU" sz="2400" i="1" dirty="0"/>
          </a:p>
          <a:p>
            <a:pPr algn="r"/>
            <a:endParaRPr lang="ru-RU" sz="2400" i="1" dirty="0" smtClean="0"/>
          </a:p>
          <a:p>
            <a:pPr algn="r"/>
            <a:endParaRPr lang="ru-RU" sz="2400" i="1" dirty="0" smtClean="0"/>
          </a:p>
          <a:p>
            <a:pPr algn="r"/>
            <a:r>
              <a:rPr lang="ru-RU" sz="2400" i="1" dirty="0" err="1" smtClean="0"/>
              <a:t>Пафнутий</a:t>
            </a:r>
            <a:r>
              <a:rPr lang="ru-RU" sz="2400" i="1" dirty="0" smtClean="0"/>
              <a:t> </a:t>
            </a:r>
            <a:r>
              <a:rPr lang="ru-RU" sz="2400" i="1" dirty="0"/>
              <a:t>Львович </a:t>
            </a:r>
            <a:r>
              <a:rPr lang="ru-RU" sz="2400" i="1" dirty="0" smtClean="0"/>
              <a:t>Чебышев (1821 - 1894)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5396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«Петля опыта»: от практики к теории!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14" y="1780888"/>
            <a:ext cx="565150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7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Обучение… это О ЧЁМ вообще?!!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11" y="1801368"/>
            <a:ext cx="3630449" cy="450175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794117"/>
            <a:ext cx="4509008" cy="45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Управление опытом и обмен знаниями.</a:t>
            </a:r>
            <a:br>
              <a:rPr lang="ru-RU" dirty="0" smtClean="0"/>
            </a:br>
            <a:r>
              <a:rPr lang="ru-RU" dirty="0" smtClean="0"/>
              <a:t>Инструментарий: тренинг и </a:t>
            </a:r>
            <a:r>
              <a:rPr lang="ru-RU" dirty="0" err="1" smtClean="0"/>
              <a:t>воркшоп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81" y="1872838"/>
            <a:ext cx="8033454" cy="426808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3283267" y="5124450"/>
            <a:ext cx="5705475" cy="1064093"/>
          </a:xfrm>
          <a:prstGeom prst="ellipse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175894" y="5805377"/>
            <a:ext cx="25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«Конус опыта» Э. </a:t>
            </a:r>
            <a:r>
              <a:rPr lang="ru-RU" dirty="0" err="1" smtClean="0"/>
              <a:t>Дэйла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0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43032" cy="1450757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Как повысить эффективность обучения в 3 раза? </a:t>
            </a:r>
            <a:br>
              <a:rPr lang="ru-RU" sz="4400" dirty="0" smtClean="0"/>
            </a:br>
            <a:r>
              <a:rPr lang="ru-RU" dirty="0" smtClean="0"/>
              <a:t>Методика и инструментарий </a:t>
            </a:r>
            <a:r>
              <a:rPr lang="ru-RU" b="1" dirty="0" smtClean="0">
                <a:solidFill>
                  <a:srgbClr val="7030A0"/>
                </a:solidFill>
              </a:rPr>
              <a:t>«У.Д.И.!» </a:t>
            </a:r>
            <a:r>
              <a:rPr lang="en-US" sz="2200" b="1" dirty="0" smtClean="0">
                <a:solidFill>
                  <a:srgbClr val="7030A0"/>
                </a:solidFill>
              </a:rPr>
              <a:t>© Denis Volkov</a:t>
            </a:r>
            <a:endParaRPr lang="ru-RU" b="1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690688"/>
            <a:ext cx="10058400" cy="4621211"/>
          </a:xfrm>
        </p:spPr>
        <p:txBody>
          <a:bodyPr anchor="ctr">
            <a:normAutofit fontScale="25000" lnSpcReduction="20000"/>
          </a:bodyPr>
          <a:lstStyle/>
          <a:p>
            <a:pPr marL="50800" indent="0">
              <a:buNone/>
            </a:pPr>
            <a:endParaRPr lang="ru-RU" sz="6400" b="1" i="1" dirty="0" smtClean="0">
              <a:solidFill>
                <a:srgbClr val="7030A0"/>
              </a:solidFill>
            </a:endParaRPr>
          </a:p>
          <a:p>
            <a:pPr marL="50800" indent="0">
              <a:buNone/>
            </a:pPr>
            <a:endParaRPr lang="ru-RU" sz="6400" b="1" i="1" dirty="0">
              <a:solidFill>
                <a:srgbClr val="7030A0"/>
              </a:solidFill>
            </a:endParaRPr>
          </a:p>
          <a:p>
            <a:pPr marL="50800" indent="0">
              <a:buNone/>
            </a:pPr>
            <a:r>
              <a:rPr lang="ru-RU" sz="7200" b="1" i="1" dirty="0" smtClean="0">
                <a:solidFill>
                  <a:srgbClr val="7030A0"/>
                </a:solidFill>
              </a:rPr>
              <a:t>Суть метода и технологии У.Д.И.!: </a:t>
            </a:r>
          </a:p>
          <a:p>
            <a:pPr marL="50800" indent="0">
              <a:buNone/>
            </a:pPr>
            <a:r>
              <a:rPr lang="ru-RU" sz="7200" b="1" i="1" dirty="0" smtClean="0">
                <a:solidFill>
                  <a:srgbClr val="7030A0"/>
                </a:solidFill>
              </a:rPr>
              <a:t>после освоения какого-либо учебного материала – ответить себе последовательно </a:t>
            </a:r>
            <a:br>
              <a:rPr lang="ru-RU" sz="7200" b="1" i="1" dirty="0" smtClean="0">
                <a:solidFill>
                  <a:srgbClr val="7030A0"/>
                </a:solidFill>
              </a:rPr>
            </a:br>
            <a:r>
              <a:rPr lang="ru-RU" sz="7200" b="1" i="1" dirty="0" smtClean="0">
                <a:solidFill>
                  <a:srgbClr val="7030A0"/>
                </a:solidFill>
              </a:rPr>
              <a:t>на 3 (три) простых вопроса: </a:t>
            </a:r>
          </a:p>
          <a:p>
            <a:pPr marL="50800" indent="0">
              <a:buNone/>
            </a:pPr>
            <a:endParaRPr lang="en-US" sz="4500" b="1" i="1" dirty="0" smtClean="0">
              <a:solidFill>
                <a:srgbClr val="7030A0"/>
              </a:solidFill>
            </a:endParaRPr>
          </a:p>
          <a:p>
            <a:r>
              <a:rPr lang="ru-RU" sz="17600" b="1" dirty="0" smtClean="0">
                <a:solidFill>
                  <a:srgbClr val="7030A0"/>
                </a:solidFill>
              </a:rPr>
              <a:t>У</a:t>
            </a:r>
            <a:r>
              <a:rPr lang="ru-RU" sz="17600" dirty="0" smtClean="0"/>
              <a:t> – что я </a:t>
            </a:r>
            <a:r>
              <a:rPr lang="ru-RU" sz="17600" b="1" dirty="0" smtClean="0"/>
              <a:t>У</a:t>
            </a:r>
            <a:r>
              <a:rPr lang="ru-RU" sz="17600" dirty="0" smtClean="0"/>
              <a:t>знал?</a:t>
            </a:r>
          </a:p>
          <a:p>
            <a:endParaRPr lang="ru-RU" sz="17600" dirty="0" smtClean="0"/>
          </a:p>
          <a:p>
            <a:r>
              <a:rPr lang="ru-RU" sz="17600" b="1" dirty="0" smtClean="0">
                <a:solidFill>
                  <a:srgbClr val="7030A0"/>
                </a:solidFill>
              </a:rPr>
              <a:t>Д</a:t>
            </a:r>
            <a:r>
              <a:rPr lang="ru-RU" sz="17600" dirty="0" smtClean="0"/>
              <a:t> – что </a:t>
            </a:r>
            <a:r>
              <a:rPr lang="en-US" sz="17600" dirty="0" smtClean="0"/>
              <a:t>(</a:t>
            </a:r>
            <a:r>
              <a:rPr lang="ru-RU" sz="17600" dirty="0" smtClean="0"/>
              <a:t>и как</a:t>
            </a:r>
            <a:r>
              <a:rPr lang="en-US" sz="17600" dirty="0" smtClean="0"/>
              <a:t>) </a:t>
            </a:r>
            <a:r>
              <a:rPr lang="ru-RU" sz="17600" dirty="0" smtClean="0"/>
              <a:t>я буду </a:t>
            </a:r>
            <a:r>
              <a:rPr lang="ru-RU" sz="17600" b="1" dirty="0" smtClean="0"/>
              <a:t>Д</a:t>
            </a:r>
            <a:r>
              <a:rPr lang="ru-RU" sz="17600" dirty="0" smtClean="0"/>
              <a:t>елать?</a:t>
            </a:r>
          </a:p>
          <a:p>
            <a:endParaRPr lang="ru-RU" sz="17600" dirty="0" smtClean="0"/>
          </a:p>
          <a:p>
            <a:r>
              <a:rPr lang="ru-RU" sz="17600" b="1" dirty="0" smtClean="0">
                <a:solidFill>
                  <a:srgbClr val="7030A0"/>
                </a:solidFill>
              </a:rPr>
              <a:t>И</a:t>
            </a:r>
            <a:r>
              <a:rPr lang="ru-RU" sz="17600" dirty="0" smtClean="0"/>
              <a:t> – как я это </a:t>
            </a:r>
            <a:r>
              <a:rPr lang="ru-RU" sz="17600" b="1" dirty="0" smtClean="0"/>
              <a:t>И</a:t>
            </a:r>
            <a:r>
              <a:rPr lang="ru-RU" sz="17600" dirty="0" smtClean="0"/>
              <a:t>спользую?</a:t>
            </a:r>
          </a:p>
          <a:p>
            <a:endParaRPr lang="en-US" sz="3400" dirty="0" smtClean="0"/>
          </a:p>
          <a:p>
            <a:pPr marL="50800" indent="0" algn="r">
              <a:buNone/>
            </a:pPr>
            <a:r>
              <a:rPr lang="en-US" sz="2900" i="1" dirty="0" smtClean="0"/>
              <a:t>© Denis </a:t>
            </a:r>
            <a:r>
              <a:rPr lang="en-US" sz="2900" i="1" dirty="0" err="1" smtClean="0"/>
              <a:t>Volkov</a:t>
            </a:r>
            <a:r>
              <a:rPr lang="en-US" sz="2900" i="1" dirty="0" smtClean="0"/>
              <a:t> 201</a:t>
            </a:r>
            <a:r>
              <a:rPr lang="ru-RU" sz="2900" i="1" dirty="0" smtClean="0"/>
              <a:t>4</a:t>
            </a:r>
            <a:r>
              <a:rPr lang="en-US" sz="2900" i="1" dirty="0" smtClean="0"/>
              <a:t> </a:t>
            </a:r>
            <a:endParaRPr lang="ru-RU" sz="29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9566529" y="6385052"/>
            <a:ext cx="276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 Denis </a:t>
            </a:r>
            <a:r>
              <a:rPr lang="en-US" sz="1600" dirty="0" smtClean="0"/>
              <a:t>Volkov 2014-2018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846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«управлять знаниями»?</a:t>
            </a:r>
            <a:br>
              <a:rPr lang="ru-RU" dirty="0" smtClean="0"/>
            </a:br>
            <a:r>
              <a:rPr lang="ru-RU" dirty="0" smtClean="0"/>
              <a:t>«Наука побеждать» </a:t>
            </a:r>
            <a:r>
              <a:rPr lang="en-US" dirty="0" smtClean="0"/>
              <a:t>© </a:t>
            </a:r>
            <a:r>
              <a:rPr lang="ru-RU" dirty="0" smtClean="0"/>
              <a:t>Суворов А.В.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773168" y="1845734"/>
            <a:ext cx="6382512" cy="4347319"/>
          </a:xfrm>
        </p:spPr>
        <p:txBody>
          <a:bodyPr/>
          <a:lstStyle/>
          <a:p>
            <a:r>
              <a:rPr lang="ru-RU" sz="3200" dirty="0" smtClean="0"/>
              <a:t>«Раз </a:t>
            </a:r>
            <a:r>
              <a:rPr lang="ru-RU" sz="3200" dirty="0"/>
              <a:t>счастье, два раза счастье — помилуй Бог! Надо же когда-нибудь и немножко </a:t>
            </a:r>
            <a:r>
              <a:rPr lang="ru-RU" sz="3200" dirty="0" smtClean="0"/>
              <a:t>умения!»</a:t>
            </a:r>
          </a:p>
          <a:p>
            <a:pPr algn="r"/>
            <a:endParaRPr lang="ru-RU" i="1" dirty="0" smtClean="0"/>
          </a:p>
          <a:p>
            <a:pPr algn="r"/>
            <a:endParaRPr lang="ru-RU" i="1" dirty="0"/>
          </a:p>
          <a:p>
            <a:pPr algn="r"/>
            <a:endParaRPr lang="ru-RU" i="1" dirty="0" smtClean="0"/>
          </a:p>
          <a:p>
            <a:pPr algn="r"/>
            <a:endParaRPr lang="ru-RU" i="1" dirty="0"/>
          </a:p>
          <a:p>
            <a:pPr algn="r"/>
            <a:endParaRPr lang="ru-RU" i="1" dirty="0" smtClean="0"/>
          </a:p>
          <a:p>
            <a:pPr algn="r"/>
            <a:r>
              <a:rPr lang="ru-RU" i="1" dirty="0" smtClean="0"/>
              <a:t>Александр Васильевич Суворов (1730 - 1800)</a:t>
            </a:r>
            <a:endParaRPr lang="ru-RU" i="1" dirty="0"/>
          </a:p>
          <a:p>
            <a:endParaRPr lang="ru-RU" dirty="0"/>
          </a:p>
        </p:txBody>
      </p:sp>
      <p:pic>
        <p:nvPicPr>
          <p:cNvPr id="39938" name="Picture 2" descr="https://upload.wikimedia.org/wikipedia/commons/d/d6/Suvorov_179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5"/>
            <a:ext cx="3511296" cy="43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же прирастает интеллектуальный капитал?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8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«Что есть знание»?</a:t>
            </a:r>
            <a:br>
              <a:rPr lang="ru-RU" dirty="0" smtClean="0"/>
            </a:br>
            <a:r>
              <a:rPr lang="ru-RU" dirty="0" smtClean="0"/>
              <a:t>Знания – как объект управления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23900" b="1" dirty="0">
                <a:solidFill>
                  <a:srgbClr val="FF0000"/>
                </a:solidFill>
              </a:rPr>
              <a:t>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620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Какую же стратегию выбрать? </a:t>
            </a:r>
            <a:br>
              <a:rPr lang="ru-RU" dirty="0" smtClean="0"/>
            </a:br>
            <a:r>
              <a:rPr lang="ru-RU" dirty="0" smtClean="0"/>
              <a:t>И, главное, как её реализовать?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24" descr="123w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94" y="2208297"/>
            <a:ext cx="3766572" cy="36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58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097280" y="1837109"/>
            <a:ext cx="10058400" cy="4359504"/>
          </a:xfrm>
        </p:spPr>
        <p:txBody>
          <a:bodyPr/>
          <a:lstStyle/>
          <a:p>
            <a:r>
              <a:rPr lang="en-US" b="1" dirty="0" smtClean="0"/>
              <a:t>Siemens AG</a:t>
            </a:r>
            <a:endParaRPr lang="ru-RU" b="1" dirty="0" smtClean="0"/>
          </a:p>
          <a:p>
            <a:r>
              <a:rPr lang="ru-RU" dirty="0" smtClean="0"/>
              <a:t>1995 – 2003 гг.</a:t>
            </a:r>
          </a:p>
          <a:p>
            <a:r>
              <a:rPr lang="en-US" altLang="zh-TW" sz="2400" b="1" i="1" dirty="0">
                <a:solidFill>
                  <a:srgbClr val="069599"/>
                </a:solidFill>
              </a:rPr>
              <a:t>Siemens ICN </a:t>
            </a:r>
            <a:r>
              <a:rPr lang="en-US" altLang="zh-TW" sz="2400" b="1" i="1" dirty="0" err="1">
                <a:solidFill>
                  <a:srgbClr val="069599"/>
                </a:solidFill>
              </a:rPr>
              <a:t>ShareNet</a:t>
            </a:r>
            <a:r>
              <a:rPr lang="en-US" altLang="zh-TW" sz="2400" b="1" i="1" dirty="0">
                <a:solidFill>
                  <a:srgbClr val="069599"/>
                </a:solidFill>
              </a:rPr>
              <a:t>: A Global Knowledge Network</a:t>
            </a:r>
            <a:endParaRPr lang="ru-RU" altLang="ru-RU" sz="2400" b="1" dirty="0">
              <a:solidFill>
                <a:srgbClr val="069599"/>
              </a:solidFill>
            </a:endParaRPr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en-US" b="1" dirty="0" smtClean="0"/>
              <a:t>Oracle Corp.</a:t>
            </a:r>
          </a:p>
          <a:p>
            <a:r>
              <a:rPr lang="en-US" dirty="0" smtClean="0"/>
              <a:t>2003 – 2008</a:t>
            </a:r>
            <a:r>
              <a:rPr lang="ru-RU" dirty="0" smtClean="0"/>
              <a:t> гг.</a:t>
            </a:r>
            <a:endParaRPr lang="en-US" dirty="0" smtClean="0"/>
          </a:p>
          <a:p>
            <a:r>
              <a:rPr lang="en-US" sz="2400" b="1" i="1" dirty="0" smtClean="0">
                <a:solidFill>
                  <a:srgbClr val="DA0000"/>
                </a:solidFill>
              </a:rPr>
              <a:t>Knowledge Management Professional Community</a:t>
            </a:r>
            <a:endParaRPr lang="ru-RU" sz="2400" b="1" i="1" dirty="0">
              <a:solidFill>
                <a:srgbClr val="DA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Практический опыт управления знаниями на предприятиях и в организациях</a:t>
            </a:r>
            <a:endParaRPr lang="ru-RU" sz="4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67" y="1845986"/>
            <a:ext cx="2878138" cy="69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593" y="3659820"/>
            <a:ext cx="324008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2" descr="http://www.ebicus.com/wp-content/uploads/2015/02/Oracle-CRM-on-demand-logo-300x11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5064478"/>
            <a:ext cx="28575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6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 smtClean="0"/>
              <a:t>Как же учиться </a:t>
            </a:r>
            <a:br>
              <a:rPr lang="ru-RU" sz="5400" dirty="0" smtClean="0"/>
            </a:br>
            <a:r>
              <a:rPr lang="ru-RU" sz="5400" dirty="0" smtClean="0"/>
              <a:t>максимально эффективно?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C:\Users\Полина\Desktop\460px-Anderson,_Domenico_(1854-1938)_-_n._23185_-_Socrate_(Collezione_Farnese)_-_Museo_Nazionale_di_Napo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85" y="2149954"/>
            <a:ext cx="2988789" cy="3898421"/>
          </a:xfrm>
          <a:prstGeom prst="rect">
            <a:avLst/>
          </a:prstGeom>
          <a:noFill/>
          <a:ln>
            <a:noFill/>
          </a:ln>
          <a:effectLst>
            <a:glow rad="457200">
              <a:schemeClr val="accent4">
                <a:satMod val="175000"/>
                <a:alpha val="69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91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же нужно ДЕЛАТЬ, чтобы заставить эту систему РАБОТАТЬ?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24" descr="123w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194" y="2208297"/>
            <a:ext cx="3766572" cy="36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5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1"/>
          <p:cNvSpPr txBox="1">
            <a:spLocks noChangeArrowheads="1"/>
          </p:cNvSpPr>
          <p:nvPr/>
        </p:nvSpPr>
        <p:spPr bwMode="auto">
          <a:xfrm>
            <a:off x="1824038" y="252412"/>
            <a:ext cx="8520112" cy="94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2400" b="1" dirty="0" err="1" smtClean="0">
                <a:solidFill>
                  <a:srgbClr val="000000"/>
                </a:solidFill>
              </a:rPr>
              <a:t>Майндмэппинг</a:t>
            </a:r>
            <a:r>
              <a:rPr lang="ru-RU" altLang="ru-RU" sz="2400" b="1" dirty="0" smtClean="0">
                <a:solidFill>
                  <a:srgbClr val="000000"/>
                </a:solidFill>
              </a:rPr>
              <a:t> </a:t>
            </a:r>
            <a:br>
              <a:rPr lang="ru-RU" altLang="ru-RU" sz="2400" b="1" dirty="0" smtClean="0">
                <a:solidFill>
                  <a:srgbClr val="000000"/>
                </a:solidFill>
              </a:rPr>
            </a:br>
            <a:r>
              <a:rPr lang="ru-RU" altLang="ru-RU" sz="2400" b="1" dirty="0" smtClean="0">
                <a:solidFill>
                  <a:srgbClr val="000000"/>
                </a:solidFill>
              </a:rPr>
              <a:t>с инструментарием </a:t>
            </a:r>
            <a:r>
              <a:rPr lang="en-GB" altLang="ru-RU" sz="2400" b="1" dirty="0" smtClean="0">
                <a:solidFill>
                  <a:srgbClr val="000000"/>
                </a:solidFill>
              </a:rPr>
              <a:t>MindManager </a:t>
            </a:r>
            <a:r>
              <a:rPr lang="en-GB" altLang="ru-RU" sz="2400" b="1" baseline="30000" dirty="0">
                <a:solidFill>
                  <a:srgbClr val="000000"/>
                </a:solidFill>
              </a:rPr>
              <a:t>®</a:t>
            </a: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2014538" y="1574800"/>
            <a:ext cx="3759200" cy="419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66688" indent="-166688"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Инструмент для извлечения и формализации неявных знаний, документирования, сохранения, удержания и распространения знаний внутри компании</a:t>
            </a:r>
          </a:p>
          <a:p>
            <a:pPr>
              <a:lnSpc>
                <a:spcPct val="90000"/>
              </a:lnSpc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Инструмент повышения эффективности групповой работы сотрудников в ходе совещаний</a:t>
            </a:r>
          </a:p>
          <a:p>
            <a:pPr>
              <a:lnSpc>
                <a:spcPct val="90000"/>
              </a:lnSpc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Инструмент повышения личной эффективности сотрудников</a:t>
            </a:r>
          </a:p>
        </p:txBody>
      </p:sp>
      <p:graphicFrame>
        <p:nvGraphicFramePr>
          <p:cNvPr id="115716" name="Object 3"/>
          <p:cNvGraphicFramePr>
            <a:graphicFrameLocks noChangeAspect="1"/>
          </p:cNvGraphicFramePr>
          <p:nvPr/>
        </p:nvGraphicFramePr>
        <p:xfrm>
          <a:off x="6164264" y="1489075"/>
          <a:ext cx="4179887" cy="431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r:id="rId4" imgW="3847963" imgH="4076561" progId="">
                  <p:embed/>
                </p:oleObj>
              </mc:Choice>
              <mc:Fallback>
                <p:oleObj r:id="rId4" imgW="3847963" imgH="407656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264" y="1489075"/>
                        <a:ext cx="4179887" cy="431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4"/>
          <p:cNvGraphicFramePr>
            <a:graphicFrameLocks noChangeAspect="1"/>
          </p:cNvGraphicFramePr>
          <p:nvPr/>
        </p:nvGraphicFramePr>
        <p:xfrm>
          <a:off x="6326188" y="1363664"/>
          <a:ext cx="3632200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r:id="rId6" imgW="3723810" imgH="4447619" progId="">
                  <p:embed/>
                </p:oleObj>
              </mc:Choice>
              <mc:Fallback>
                <p:oleObj r:id="rId6" imgW="3723810" imgH="44476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88" y="1363664"/>
                        <a:ext cx="3632200" cy="434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8" name="Text Box 5"/>
          <p:cNvSpPr txBox="1">
            <a:spLocks noChangeArrowheads="1"/>
          </p:cNvSpPr>
          <p:nvPr/>
        </p:nvSpPr>
        <p:spPr bwMode="auto">
          <a:xfrm>
            <a:off x="2166938" y="5822950"/>
            <a:ext cx="8089900" cy="53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lang="en-US" altLang="ru-RU" sz="1600">
                <a:solidFill>
                  <a:srgbClr val="000000"/>
                </a:solidFill>
              </a:rPr>
              <a:t>MindManager</a:t>
            </a:r>
            <a:r>
              <a:rPr lang="ru-RU" altLang="ru-RU" sz="1600">
                <a:solidFill>
                  <a:srgbClr val="000000"/>
                </a:solidFill>
              </a:rPr>
              <a:t> </a:t>
            </a:r>
            <a:r>
              <a:rPr lang="ru-RU" altLang="ru-RU" sz="1600" baseline="30000">
                <a:solidFill>
                  <a:srgbClr val="000000"/>
                </a:solidFill>
              </a:rPr>
              <a:t>®  </a:t>
            </a:r>
            <a:r>
              <a:rPr lang="ru-RU" altLang="ru-RU" sz="1600">
                <a:solidFill>
                  <a:srgbClr val="000000"/>
                </a:solidFill>
              </a:rPr>
              <a:t>является программным продуктом компании </a:t>
            </a:r>
            <a:r>
              <a:rPr lang="en-US" altLang="ru-RU" sz="1600">
                <a:solidFill>
                  <a:srgbClr val="000000"/>
                </a:solidFill>
              </a:rPr>
              <a:t>MindJet</a:t>
            </a:r>
            <a:r>
              <a:rPr lang="ru-RU" altLang="ru-RU" sz="1600">
                <a:solidFill>
                  <a:srgbClr val="000000"/>
                </a:solidFill>
              </a:rPr>
              <a:t> (</a:t>
            </a:r>
            <a:r>
              <a:rPr lang="en-US" altLang="ru-RU" sz="1600">
                <a:solidFill>
                  <a:srgbClr val="3333CC"/>
                </a:solidFill>
              </a:rPr>
              <a:t>www.mindjet.com</a:t>
            </a:r>
            <a:r>
              <a:rPr lang="ru-RU" altLang="ru-RU" sz="1600">
                <a:solidFill>
                  <a:srgbClr val="000000"/>
                </a:solidFill>
              </a:rPr>
              <a:t>)</a:t>
            </a:r>
            <a:r>
              <a:rPr lang="ar-SA" altLang="ru-RU" sz="1600">
                <a:solidFill>
                  <a:srgbClr val="000000"/>
                </a:solidFill>
              </a:rPr>
              <a:t>‏</a:t>
            </a:r>
            <a:endParaRPr lang="en-US" altLang="ru-RU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0577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67" y="106326"/>
            <a:ext cx="9210318" cy="6161285"/>
          </a:xfrm>
        </p:spPr>
      </p:pic>
    </p:spTree>
    <p:extLst>
      <p:ext uri="{BB962C8B-B14F-4D97-AF65-F5344CB8AC3E}">
        <p14:creationId xmlns:p14="http://schemas.microsoft.com/office/powerpoint/2010/main" val="286632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/>
          <p:cNvSpPr txBox="1">
            <a:spLocks noChangeArrowheads="1"/>
          </p:cNvSpPr>
          <p:nvPr/>
        </p:nvSpPr>
        <p:spPr bwMode="auto">
          <a:xfrm>
            <a:off x="1824038" y="252413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en-GB" altLang="ru-RU" sz="2800" b="1">
                <a:solidFill>
                  <a:srgbClr val="000000"/>
                </a:solidFill>
              </a:rPr>
              <a:t>After Action Review</a:t>
            </a:r>
            <a:r>
              <a:rPr lang="ru-RU" altLang="ru-RU" sz="2800" b="1">
                <a:solidFill>
                  <a:srgbClr val="000000"/>
                </a:solidFill>
              </a:rPr>
              <a:t> </a:t>
            </a:r>
            <a:r>
              <a:rPr lang="en-US" altLang="ru-RU" sz="2800" b="1">
                <a:solidFill>
                  <a:srgbClr val="000000"/>
                </a:solidFill>
              </a:rPr>
              <a:t>(AAR)</a:t>
            </a:r>
          </a:p>
        </p:txBody>
      </p:sp>
      <p:sp>
        <p:nvSpPr>
          <p:cNvPr id="119811" name="Text Box 2"/>
          <p:cNvSpPr txBox="1">
            <a:spLocks noChangeArrowheads="1"/>
          </p:cNvSpPr>
          <p:nvPr/>
        </p:nvSpPr>
        <p:spPr bwMode="auto">
          <a:xfrm>
            <a:off x="1990725" y="1587500"/>
            <a:ext cx="36957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66688" indent="-166688"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Метод извлечения, формализации и сохранения знаний</a:t>
            </a:r>
          </a:p>
          <a:p>
            <a:pPr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Метод удержания знаний и обеспечения их повторного использования</a:t>
            </a:r>
          </a:p>
          <a:p>
            <a:pPr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Метод обучения на рабочем месте</a:t>
            </a:r>
          </a:p>
          <a:p>
            <a:pPr>
              <a:spcAft>
                <a:spcPts val="125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>
                <a:solidFill>
                  <a:srgbClr val="000000"/>
                </a:solidFill>
              </a:rPr>
              <a:t>Набор инструментов для организации групповой работы</a:t>
            </a:r>
          </a:p>
        </p:txBody>
      </p:sp>
      <p:graphicFrame>
        <p:nvGraphicFramePr>
          <p:cNvPr id="119812" name="Object 3"/>
          <p:cNvGraphicFramePr>
            <a:graphicFrameLocks noChangeAspect="1"/>
          </p:cNvGraphicFramePr>
          <p:nvPr/>
        </p:nvGraphicFramePr>
        <p:xfrm>
          <a:off x="6292850" y="1455738"/>
          <a:ext cx="36957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9" r:id="rId4" imgW="3847963" imgH="4076561" progId="">
                  <p:embed/>
                </p:oleObj>
              </mc:Choice>
              <mc:Fallback>
                <p:oleObj r:id="rId4" imgW="3847963" imgH="407656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0" y="1455738"/>
                        <a:ext cx="36957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6924758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dirty="0" smtClean="0"/>
              <a:t>AAR </a:t>
            </a:r>
            <a:r>
              <a:rPr lang="ru-RU" dirty="0" smtClean="0"/>
              <a:t>или «Разбор полётов»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200778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rgbClr val="000000"/>
                </a:solidFill>
              </a:rPr>
              <a:t> Что </a:t>
            </a:r>
            <a:r>
              <a:rPr lang="ru-RU" altLang="ru-RU" sz="4000" dirty="0">
                <a:solidFill>
                  <a:srgbClr val="000000"/>
                </a:solidFill>
              </a:rPr>
              <a:t>планировалось изначально?</a:t>
            </a:r>
          </a:p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rgbClr val="000000"/>
                </a:solidFill>
              </a:rPr>
              <a:t> Что </a:t>
            </a:r>
            <a:r>
              <a:rPr lang="ru-RU" altLang="ru-RU" sz="4000" dirty="0">
                <a:solidFill>
                  <a:srgbClr val="000000"/>
                </a:solidFill>
              </a:rPr>
              <a:t>произошло на самом деле?</a:t>
            </a:r>
          </a:p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rgbClr val="000000"/>
                </a:solidFill>
              </a:rPr>
              <a:t> Почему </a:t>
            </a:r>
            <a:r>
              <a:rPr lang="ru-RU" altLang="ru-RU" sz="4000" dirty="0">
                <a:solidFill>
                  <a:srgbClr val="000000"/>
                </a:solidFill>
              </a:rPr>
              <a:t>это произошло?</a:t>
            </a:r>
          </a:p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rgbClr val="000000"/>
                </a:solidFill>
              </a:rPr>
              <a:t> Что </a:t>
            </a:r>
            <a:r>
              <a:rPr lang="ru-RU" altLang="ru-RU" sz="4000" dirty="0">
                <a:solidFill>
                  <a:srgbClr val="000000"/>
                </a:solidFill>
              </a:rPr>
              <a:t>будем делать в следующий раз?</a:t>
            </a:r>
          </a:p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rgbClr val="000000"/>
                </a:solidFill>
              </a:rPr>
              <a:t> </a:t>
            </a:r>
            <a:r>
              <a:rPr lang="ru-RU" altLang="ru-RU" sz="4000" dirty="0" smtClean="0">
                <a:solidFill>
                  <a:schemeClr val="accent1">
                    <a:lumMod val="75000"/>
                  </a:schemeClr>
                </a:solidFill>
              </a:rPr>
              <a:t>Чему </a:t>
            </a:r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</a:rPr>
              <a:t>мы научились (</a:t>
            </a:r>
            <a:r>
              <a:rPr lang="en-US" altLang="ru-RU" sz="4000" dirty="0">
                <a:solidFill>
                  <a:schemeClr val="accent1">
                    <a:lumMod val="75000"/>
                  </a:schemeClr>
                </a:solidFill>
              </a:rPr>
              <a:t>lessons learnt</a:t>
            </a:r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</a:rPr>
              <a:t>)?</a:t>
            </a:r>
          </a:p>
          <a:p>
            <a:pPr lvl="4">
              <a:spcAft>
                <a:spcPts val="1300"/>
              </a:spcAft>
              <a:buFont typeface="Arial" panose="020B0604020202020204" pitchFamily="34" charset="0"/>
              <a:buChar char="•"/>
            </a:pPr>
            <a:r>
              <a:rPr lang="ru-RU" altLang="ru-RU" sz="4000" dirty="0" smtClean="0">
                <a:solidFill>
                  <a:schemeClr val="accent1">
                    <a:lumMod val="75000"/>
                  </a:schemeClr>
                </a:solidFill>
              </a:rPr>
              <a:t> Как </a:t>
            </a:r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</a:rPr>
              <a:t>мы будем об этом сообщать</a:t>
            </a:r>
            <a:r>
              <a:rPr lang="en-US" altLang="ru-RU" sz="4000" dirty="0">
                <a:solidFill>
                  <a:schemeClr val="accent1">
                    <a:lumMod val="75000"/>
                  </a:schemeClr>
                </a:solidFill>
              </a:rPr>
              <a:t> (report)</a:t>
            </a:r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lvl="4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74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dirty="0" smtClean="0"/>
              <a:t>AAR</a:t>
            </a:r>
            <a:r>
              <a:rPr lang="ru-RU" dirty="0" smtClean="0"/>
              <a:t> или «Разбор полётов»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ru-RU" sz="1800" b="1" dirty="0" smtClean="0"/>
              <a:t> Что </a:t>
            </a:r>
            <a:r>
              <a:rPr lang="ru-RU" sz="1800" b="1" dirty="0"/>
              <a:t>планировалось изначально?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Каковы были исходные предположения и цели проекта?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Каковы были начальные плановые сроки, продолжительность, бюджет, задачи?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Каковы были изначальные ожидаемые результаты реализации данного проекта?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 smtClean="0"/>
              <a:t> Что </a:t>
            </a:r>
            <a:r>
              <a:rPr lang="ru-RU" sz="1800" b="1" dirty="0"/>
              <a:t>произошло на самом деле?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Что мы получили в результате?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Каковы достигнутые результаты? Устраивают ли они нас?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Удалось ли нам достичь целей проекта?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Уложились ли мы в плановые сроки и бюджет?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 smtClean="0"/>
              <a:t> Почему </a:t>
            </a:r>
            <a:r>
              <a:rPr lang="ru-RU" sz="1800" b="1" dirty="0"/>
              <a:t>это произошло?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Каковы причины полученного нами в итоге результата?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Что обеспечило нам такой результат? Какие наши действия привели к нему?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 smtClean="0"/>
              <a:t> Что </a:t>
            </a:r>
            <a:r>
              <a:rPr lang="ru-RU" sz="1800" b="1" dirty="0"/>
              <a:t>будем делать в следующий раз?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ru-RU" sz="1400" dirty="0"/>
              <a:t>Какие действия мы будем  предпринимать в следующий раз для обеспечения успеха проекта?</a:t>
            </a:r>
          </a:p>
          <a:p>
            <a:pPr>
              <a:spcBef>
                <a:spcPts val="0"/>
              </a:spcBef>
              <a:spcAft>
                <a:spcPts val="600"/>
              </a:spcAft>
              <a:defRPr/>
            </a:pPr>
            <a:endParaRPr lang="ru-RU" sz="1800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82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 smtClean="0"/>
              <a:t>Условия достижения </a:t>
            </a:r>
            <a:br>
              <a:rPr lang="ru-RU" sz="5400" dirty="0" smtClean="0"/>
            </a:br>
            <a:r>
              <a:rPr lang="ru-RU" sz="5400" dirty="0" smtClean="0"/>
              <a:t>успешного учебного результата</a:t>
            </a:r>
            <a:endParaRPr lang="ru-RU" sz="5400" dirty="0"/>
          </a:p>
        </p:txBody>
      </p:sp>
      <p:sp>
        <p:nvSpPr>
          <p:cNvPr id="5" name="Полилиния 4"/>
          <p:cNvSpPr/>
          <p:nvPr/>
        </p:nvSpPr>
        <p:spPr>
          <a:xfrm>
            <a:off x="5236379" y="3833667"/>
            <a:ext cx="1440000" cy="1440000"/>
          </a:xfrm>
          <a:custGeom>
            <a:avLst/>
            <a:gdLst>
              <a:gd name="connsiteX0" fmla="*/ 0 w 1535494"/>
              <a:gd name="connsiteY0" fmla="*/ 767747 h 1535494"/>
              <a:gd name="connsiteX1" fmla="*/ 767747 w 1535494"/>
              <a:gd name="connsiteY1" fmla="*/ 0 h 1535494"/>
              <a:gd name="connsiteX2" fmla="*/ 1535494 w 1535494"/>
              <a:gd name="connsiteY2" fmla="*/ 767747 h 1535494"/>
              <a:gd name="connsiteX3" fmla="*/ 767747 w 1535494"/>
              <a:gd name="connsiteY3" fmla="*/ 1535494 h 1535494"/>
              <a:gd name="connsiteX4" fmla="*/ 0 w 1535494"/>
              <a:gd name="connsiteY4" fmla="*/ 767747 h 15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494" h="1535494">
                <a:moveTo>
                  <a:pt x="0" y="767747"/>
                </a:moveTo>
                <a:cubicBezTo>
                  <a:pt x="0" y="343732"/>
                  <a:pt x="343732" y="0"/>
                  <a:pt x="767747" y="0"/>
                </a:cubicBezTo>
                <a:cubicBezTo>
                  <a:pt x="1191762" y="0"/>
                  <a:pt x="1535494" y="343732"/>
                  <a:pt x="1535494" y="767747"/>
                </a:cubicBezTo>
                <a:cubicBezTo>
                  <a:pt x="1535494" y="1191762"/>
                  <a:pt x="1191762" y="1535494"/>
                  <a:pt x="767747" y="1535494"/>
                </a:cubicBezTo>
                <a:cubicBezTo>
                  <a:pt x="343732" y="1535494"/>
                  <a:pt x="0" y="1191762"/>
                  <a:pt x="0" y="767747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648" tIns="242648" rIns="242648" bIns="242648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b="1" dirty="0">
                <a:solidFill>
                  <a:schemeClr val="tx1"/>
                </a:solidFill>
              </a:rPr>
              <a:t>РЕЗУЛЬТАТ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6" name="Полилиния 5"/>
          <p:cNvSpPr/>
          <p:nvPr/>
        </p:nvSpPr>
        <p:spPr>
          <a:xfrm rot="16200000">
            <a:off x="5820194" y="3378280"/>
            <a:ext cx="272370" cy="424931"/>
          </a:xfrm>
          <a:custGeom>
            <a:avLst/>
            <a:gdLst>
              <a:gd name="connsiteX0" fmla="*/ 0 w 326460"/>
              <a:gd name="connsiteY0" fmla="*/ 104414 h 522068"/>
              <a:gd name="connsiteX1" fmla="*/ 163230 w 326460"/>
              <a:gd name="connsiteY1" fmla="*/ 104414 h 522068"/>
              <a:gd name="connsiteX2" fmla="*/ 163230 w 326460"/>
              <a:gd name="connsiteY2" fmla="*/ 0 h 522068"/>
              <a:gd name="connsiteX3" fmla="*/ 326460 w 326460"/>
              <a:gd name="connsiteY3" fmla="*/ 261034 h 522068"/>
              <a:gd name="connsiteX4" fmla="*/ 163230 w 326460"/>
              <a:gd name="connsiteY4" fmla="*/ 522068 h 522068"/>
              <a:gd name="connsiteX5" fmla="*/ 163230 w 326460"/>
              <a:gd name="connsiteY5" fmla="*/ 417654 h 522068"/>
              <a:gd name="connsiteX6" fmla="*/ 0 w 326460"/>
              <a:gd name="connsiteY6" fmla="*/ 417654 h 522068"/>
              <a:gd name="connsiteX7" fmla="*/ 0 w 326460"/>
              <a:gd name="connsiteY7" fmla="*/ 104414 h 5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60" h="522068">
                <a:moveTo>
                  <a:pt x="0" y="104414"/>
                </a:moveTo>
                <a:lnTo>
                  <a:pt x="163230" y="104414"/>
                </a:lnTo>
                <a:lnTo>
                  <a:pt x="163230" y="0"/>
                </a:lnTo>
                <a:lnTo>
                  <a:pt x="326460" y="261034"/>
                </a:lnTo>
                <a:lnTo>
                  <a:pt x="163230" y="522068"/>
                </a:lnTo>
                <a:lnTo>
                  <a:pt x="163230" y="417654"/>
                </a:lnTo>
                <a:lnTo>
                  <a:pt x="0" y="417654"/>
                </a:lnTo>
                <a:lnTo>
                  <a:pt x="0" y="104414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414" rIns="97937" bIns="104414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300"/>
          </a:p>
        </p:txBody>
      </p:sp>
      <p:sp>
        <p:nvSpPr>
          <p:cNvPr id="7" name="Полилиния 6"/>
          <p:cNvSpPr/>
          <p:nvPr/>
        </p:nvSpPr>
        <p:spPr>
          <a:xfrm>
            <a:off x="5236379" y="1907824"/>
            <a:ext cx="1440000" cy="1440000"/>
          </a:xfrm>
          <a:custGeom>
            <a:avLst/>
            <a:gdLst>
              <a:gd name="connsiteX0" fmla="*/ 0 w 1535494"/>
              <a:gd name="connsiteY0" fmla="*/ 767747 h 1535494"/>
              <a:gd name="connsiteX1" fmla="*/ 767747 w 1535494"/>
              <a:gd name="connsiteY1" fmla="*/ 0 h 1535494"/>
              <a:gd name="connsiteX2" fmla="*/ 1535494 w 1535494"/>
              <a:gd name="connsiteY2" fmla="*/ 767747 h 1535494"/>
              <a:gd name="connsiteX3" fmla="*/ 767747 w 1535494"/>
              <a:gd name="connsiteY3" fmla="*/ 1535494 h 1535494"/>
              <a:gd name="connsiteX4" fmla="*/ 0 w 1535494"/>
              <a:gd name="connsiteY4" fmla="*/ 767747 h 15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494" h="1535494">
                <a:moveTo>
                  <a:pt x="0" y="767747"/>
                </a:moveTo>
                <a:cubicBezTo>
                  <a:pt x="0" y="343732"/>
                  <a:pt x="343732" y="0"/>
                  <a:pt x="767747" y="0"/>
                </a:cubicBezTo>
                <a:cubicBezTo>
                  <a:pt x="1191762" y="0"/>
                  <a:pt x="1535494" y="343732"/>
                  <a:pt x="1535494" y="767747"/>
                </a:cubicBezTo>
                <a:cubicBezTo>
                  <a:pt x="1535494" y="1191762"/>
                  <a:pt x="1191762" y="1535494"/>
                  <a:pt x="767747" y="1535494"/>
                </a:cubicBezTo>
                <a:cubicBezTo>
                  <a:pt x="343732" y="1535494"/>
                  <a:pt x="0" y="1191762"/>
                  <a:pt x="0" y="767747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618" tIns="256618" rIns="256618" bIns="256618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dirty="0" smtClean="0">
                <a:solidFill>
                  <a:schemeClr val="tx1"/>
                </a:solidFill>
              </a:rPr>
              <a:t>КОГДА!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олилиния 7"/>
          <p:cNvSpPr/>
          <p:nvPr/>
        </p:nvSpPr>
        <p:spPr>
          <a:xfrm rot="1800000">
            <a:off x="6662217" y="4867536"/>
            <a:ext cx="265718" cy="435569"/>
          </a:xfrm>
          <a:custGeom>
            <a:avLst/>
            <a:gdLst>
              <a:gd name="connsiteX0" fmla="*/ 0 w 326460"/>
              <a:gd name="connsiteY0" fmla="*/ 104414 h 522068"/>
              <a:gd name="connsiteX1" fmla="*/ 163230 w 326460"/>
              <a:gd name="connsiteY1" fmla="*/ 104414 h 522068"/>
              <a:gd name="connsiteX2" fmla="*/ 163230 w 326460"/>
              <a:gd name="connsiteY2" fmla="*/ 0 h 522068"/>
              <a:gd name="connsiteX3" fmla="*/ 326460 w 326460"/>
              <a:gd name="connsiteY3" fmla="*/ 261034 h 522068"/>
              <a:gd name="connsiteX4" fmla="*/ 163230 w 326460"/>
              <a:gd name="connsiteY4" fmla="*/ 522068 h 522068"/>
              <a:gd name="connsiteX5" fmla="*/ 163230 w 326460"/>
              <a:gd name="connsiteY5" fmla="*/ 417654 h 522068"/>
              <a:gd name="connsiteX6" fmla="*/ 0 w 326460"/>
              <a:gd name="connsiteY6" fmla="*/ 417654 h 522068"/>
              <a:gd name="connsiteX7" fmla="*/ 0 w 326460"/>
              <a:gd name="connsiteY7" fmla="*/ 104414 h 5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60" h="522068">
                <a:moveTo>
                  <a:pt x="0" y="104414"/>
                </a:moveTo>
                <a:lnTo>
                  <a:pt x="163230" y="104414"/>
                </a:lnTo>
                <a:lnTo>
                  <a:pt x="163230" y="0"/>
                </a:lnTo>
                <a:lnTo>
                  <a:pt x="326460" y="261034"/>
                </a:lnTo>
                <a:lnTo>
                  <a:pt x="163230" y="522068"/>
                </a:lnTo>
                <a:lnTo>
                  <a:pt x="163230" y="417654"/>
                </a:lnTo>
                <a:lnTo>
                  <a:pt x="0" y="417654"/>
                </a:lnTo>
                <a:lnTo>
                  <a:pt x="0" y="104414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414" rIns="97937" bIns="104413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300"/>
          </a:p>
        </p:txBody>
      </p:sp>
      <p:sp>
        <p:nvSpPr>
          <p:cNvPr id="9" name="Полилиния 8"/>
          <p:cNvSpPr/>
          <p:nvPr/>
        </p:nvSpPr>
        <p:spPr>
          <a:xfrm>
            <a:off x="6913773" y="4801214"/>
            <a:ext cx="1440000" cy="1440000"/>
          </a:xfrm>
          <a:custGeom>
            <a:avLst/>
            <a:gdLst>
              <a:gd name="connsiteX0" fmla="*/ 0 w 1535494"/>
              <a:gd name="connsiteY0" fmla="*/ 767747 h 1535494"/>
              <a:gd name="connsiteX1" fmla="*/ 767747 w 1535494"/>
              <a:gd name="connsiteY1" fmla="*/ 0 h 1535494"/>
              <a:gd name="connsiteX2" fmla="*/ 1535494 w 1535494"/>
              <a:gd name="connsiteY2" fmla="*/ 767747 h 1535494"/>
              <a:gd name="connsiteX3" fmla="*/ 767747 w 1535494"/>
              <a:gd name="connsiteY3" fmla="*/ 1535494 h 1535494"/>
              <a:gd name="connsiteX4" fmla="*/ 0 w 1535494"/>
              <a:gd name="connsiteY4" fmla="*/ 767747 h 15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494" h="1535494">
                <a:moveTo>
                  <a:pt x="0" y="767747"/>
                </a:moveTo>
                <a:cubicBezTo>
                  <a:pt x="0" y="343732"/>
                  <a:pt x="343732" y="0"/>
                  <a:pt x="767747" y="0"/>
                </a:cubicBezTo>
                <a:cubicBezTo>
                  <a:pt x="1191762" y="0"/>
                  <a:pt x="1535494" y="343732"/>
                  <a:pt x="1535494" y="767747"/>
                </a:cubicBezTo>
                <a:cubicBezTo>
                  <a:pt x="1535494" y="1191762"/>
                  <a:pt x="1191762" y="1535494"/>
                  <a:pt x="767747" y="1535494"/>
                </a:cubicBezTo>
                <a:cubicBezTo>
                  <a:pt x="343732" y="1535494"/>
                  <a:pt x="0" y="1191762"/>
                  <a:pt x="0" y="767747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618" tIns="256618" rIns="256618" bIns="256618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dirty="0" smtClean="0">
                <a:solidFill>
                  <a:schemeClr val="tx1"/>
                </a:solidFill>
              </a:rPr>
              <a:t>КАК!</a:t>
            </a:r>
            <a:endParaRPr lang="ru-RU" sz="2500" dirty="0">
              <a:solidFill>
                <a:schemeClr val="tx1"/>
              </a:solidFill>
            </a:endParaRPr>
          </a:p>
        </p:txBody>
      </p:sp>
      <p:sp>
        <p:nvSpPr>
          <p:cNvPr id="10" name="Полилиния 9"/>
          <p:cNvSpPr/>
          <p:nvPr/>
        </p:nvSpPr>
        <p:spPr>
          <a:xfrm rot="19800000">
            <a:off x="4981816" y="4832805"/>
            <a:ext cx="265719" cy="435570"/>
          </a:xfrm>
          <a:custGeom>
            <a:avLst/>
            <a:gdLst>
              <a:gd name="connsiteX0" fmla="*/ 0 w 326460"/>
              <a:gd name="connsiteY0" fmla="*/ 104414 h 522068"/>
              <a:gd name="connsiteX1" fmla="*/ 163230 w 326460"/>
              <a:gd name="connsiteY1" fmla="*/ 104414 h 522068"/>
              <a:gd name="connsiteX2" fmla="*/ 163230 w 326460"/>
              <a:gd name="connsiteY2" fmla="*/ 0 h 522068"/>
              <a:gd name="connsiteX3" fmla="*/ 326460 w 326460"/>
              <a:gd name="connsiteY3" fmla="*/ 261034 h 522068"/>
              <a:gd name="connsiteX4" fmla="*/ 163230 w 326460"/>
              <a:gd name="connsiteY4" fmla="*/ 522068 h 522068"/>
              <a:gd name="connsiteX5" fmla="*/ 163230 w 326460"/>
              <a:gd name="connsiteY5" fmla="*/ 417654 h 522068"/>
              <a:gd name="connsiteX6" fmla="*/ 0 w 326460"/>
              <a:gd name="connsiteY6" fmla="*/ 417654 h 522068"/>
              <a:gd name="connsiteX7" fmla="*/ 0 w 326460"/>
              <a:gd name="connsiteY7" fmla="*/ 104414 h 5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460" h="522068">
                <a:moveTo>
                  <a:pt x="326460" y="417654"/>
                </a:moveTo>
                <a:lnTo>
                  <a:pt x="163230" y="417654"/>
                </a:lnTo>
                <a:lnTo>
                  <a:pt x="163230" y="522068"/>
                </a:lnTo>
                <a:lnTo>
                  <a:pt x="0" y="261034"/>
                </a:lnTo>
                <a:lnTo>
                  <a:pt x="163230" y="0"/>
                </a:lnTo>
                <a:lnTo>
                  <a:pt x="163230" y="104414"/>
                </a:lnTo>
                <a:lnTo>
                  <a:pt x="326460" y="104414"/>
                </a:lnTo>
                <a:lnTo>
                  <a:pt x="326460" y="417654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36" tIns="104415" rIns="2" bIns="104413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300"/>
          </a:p>
        </p:txBody>
      </p:sp>
      <p:sp>
        <p:nvSpPr>
          <p:cNvPr id="11" name="Полилиния 10"/>
          <p:cNvSpPr/>
          <p:nvPr/>
        </p:nvSpPr>
        <p:spPr>
          <a:xfrm>
            <a:off x="3558985" y="4801214"/>
            <a:ext cx="1440000" cy="1440000"/>
          </a:xfrm>
          <a:custGeom>
            <a:avLst/>
            <a:gdLst>
              <a:gd name="connsiteX0" fmla="*/ 0 w 1535494"/>
              <a:gd name="connsiteY0" fmla="*/ 767747 h 1535494"/>
              <a:gd name="connsiteX1" fmla="*/ 767747 w 1535494"/>
              <a:gd name="connsiteY1" fmla="*/ 0 h 1535494"/>
              <a:gd name="connsiteX2" fmla="*/ 1535494 w 1535494"/>
              <a:gd name="connsiteY2" fmla="*/ 767747 h 1535494"/>
              <a:gd name="connsiteX3" fmla="*/ 767747 w 1535494"/>
              <a:gd name="connsiteY3" fmla="*/ 1535494 h 1535494"/>
              <a:gd name="connsiteX4" fmla="*/ 0 w 1535494"/>
              <a:gd name="connsiteY4" fmla="*/ 767747 h 153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494" h="1535494">
                <a:moveTo>
                  <a:pt x="0" y="767747"/>
                </a:moveTo>
                <a:cubicBezTo>
                  <a:pt x="0" y="343732"/>
                  <a:pt x="343732" y="0"/>
                  <a:pt x="767747" y="0"/>
                </a:cubicBezTo>
                <a:cubicBezTo>
                  <a:pt x="1191762" y="0"/>
                  <a:pt x="1535494" y="343732"/>
                  <a:pt x="1535494" y="767747"/>
                </a:cubicBezTo>
                <a:cubicBezTo>
                  <a:pt x="1535494" y="1191762"/>
                  <a:pt x="1191762" y="1535494"/>
                  <a:pt x="767747" y="1535494"/>
                </a:cubicBezTo>
                <a:cubicBezTo>
                  <a:pt x="343732" y="1535494"/>
                  <a:pt x="0" y="1191762"/>
                  <a:pt x="0" y="767747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618" tIns="256618" rIns="256618" bIns="256618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dirty="0" smtClean="0">
                <a:solidFill>
                  <a:schemeClr val="tx1"/>
                </a:solidFill>
              </a:rPr>
              <a:t>ЧТО!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3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6224" cy="1450757"/>
          </a:xfrm>
        </p:spPr>
        <p:txBody>
          <a:bodyPr>
            <a:normAutofit/>
          </a:bodyPr>
          <a:lstStyle/>
          <a:p>
            <a:r>
              <a:rPr lang="ru-RU" dirty="0" smtClean="0"/>
              <a:t>И тогда вам гарантирован…</a:t>
            </a:r>
            <a:endParaRPr lang="ru-RU" dirty="0"/>
          </a:p>
        </p:txBody>
      </p:sp>
      <p:pic>
        <p:nvPicPr>
          <p:cNvPr id="4098" name="Picture 2" descr="http://xn--39-gmcl0b.xn--p1ai/images/kubok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2239105"/>
            <a:ext cx="30765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3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792197" y="220662"/>
            <a:ext cx="1094953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4000"/>
              </a:lnSpc>
              <a:buSzPct val="100000"/>
            </a:pPr>
            <a:r>
              <a:rPr lang="ru-RU" altLang="ru-RU" sz="3600" b="1" dirty="0">
                <a:solidFill>
                  <a:srgbClr val="000000"/>
                </a:solidFill>
                <a:latin typeface="+mn-lt"/>
              </a:rPr>
              <a:t>«Новые» </a:t>
            </a:r>
            <a:r>
              <a:rPr lang="ru-RU" altLang="ru-RU" sz="3600" b="1" dirty="0" smtClean="0">
                <a:solidFill>
                  <a:srgbClr val="000000"/>
                </a:solidFill>
                <a:latin typeface="+mn-lt"/>
              </a:rPr>
              <a:t>(? ;-)) </a:t>
            </a:r>
            <a:r>
              <a:rPr lang="ru-RU" altLang="ru-RU" sz="3600" b="1" dirty="0">
                <a:solidFill>
                  <a:srgbClr val="000000"/>
                </a:solidFill>
                <a:latin typeface="+mn-lt"/>
              </a:rPr>
              <a:t>инструменты управления знаниями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63700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3103563"/>
            <a:ext cx="2955925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3609976"/>
            <a:ext cx="230505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981075"/>
            <a:ext cx="1871662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801689"/>
            <a:ext cx="3455988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801688"/>
            <a:ext cx="3313112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350624" y="6490019"/>
            <a:ext cx="2018353" cy="2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SzPct val="100000"/>
            </a:pPr>
            <a:r>
              <a:rPr lang="ru-RU" altLang="ru-RU" sz="1100" dirty="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</a:t>
            </a:r>
            <a:r>
              <a:rPr lang="ru-RU" altLang="ru-RU" sz="1100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2003-2018</a:t>
            </a:r>
            <a:endParaRPr lang="ru-RU" altLang="ru-RU" sz="11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54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5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63072" cy="145075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Начало постижения </a:t>
            </a:r>
            <a:br>
              <a:rPr lang="ru-RU" dirty="0" smtClean="0"/>
            </a:br>
            <a:r>
              <a:rPr lang="ru-RU" dirty="0" smtClean="0"/>
              <a:t>основ управления знаниям и компетенциями…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http://otrude.net/company_img/572624b38030215acd36a9079293660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16" y="2034439"/>
            <a:ext cx="5286328" cy="400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6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Задайте метрики! </a:t>
            </a:r>
            <a:r>
              <a:rPr lang="en-US" dirty="0" smtClean="0"/>
              <a:t>KPI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0075" y="1985163"/>
            <a:ext cx="4022725" cy="4022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92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1"/>
          <p:cNvSpPr txBox="1">
            <a:spLocks noChangeArrowheads="1"/>
          </p:cNvSpPr>
          <p:nvPr/>
        </p:nvSpPr>
        <p:spPr bwMode="auto">
          <a:xfrm>
            <a:off x="1824038" y="252413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2800" b="1">
                <a:solidFill>
                  <a:srgbClr val="000000"/>
                </a:solidFill>
              </a:rPr>
              <a:t>Основные моменты</a:t>
            </a:r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466976" y="1131888"/>
            <a:ext cx="6797675" cy="43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66688" indent="-166688"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6688" algn="l"/>
                <a:tab pos="614363" algn="l"/>
                <a:tab pos="1063625" algn="l"/>
                <a:tab pos="1512888" algn="l"/>
                <a:tab pos="1962150" algn="l"/>
                <a:tab pos="2411413" algn="l"/>
                <a:tab pos="2860675" algn="l"/>
                <a:tab pos="3309938" algn="l"/>
                <a:tab pos="3759200" algn="l"/>
                <a:tab pos="4208463" algn="l"/>
                <a:tab pos="4657725" algn="l"/>
                <a:tab pos="5106988" algn="l"/>
                <a:tab pos="5556250" algn="l"/>
                <a:tab pos="6005513" algn="l"/>
                <a:tab pos="6454775" algn="l"/>
                <a:tab pos="6904038" algn="l"/>
                <a:tab pos="7353300" algn="l"/>
                <a:tab pos="7802563" algn="l"/>
                <a:tab pos="8251825" algn="l"/>
                <a:tab pos="8701088" algn="l"/>
                <a:tab pos="91503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В</a:t>
            </a:r>
            <a:r>
              <a:rPr lang="ru-RU" altLang="ru-RU" sz="2800" b="1" i="1">
                <a:solidFill>
                  <a:srgbClr val="000000"/>
                </a:solidFill>
              </a:rPr>
              <a:t>и</a:t>
            </a:r>
            <a:r>
              <a:rPr lang="ru-RU" altLang="ru-RU" sz="2800">
                <a:solidFill>
                  <a:srgbClr val="000000"/>
                </a:solidFill>
              </a:rPr>
              <a:t>дение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Связь со стратегией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Требования бизнеса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Ценность для всех участников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Индикаторы </a:t>
            </a:r>
            <a:r>
              <a:rPr lang="en-US" altLang="ru-RU" sz="2800">
                <a:solidFill>
                  <a:srgbClr val="000000"/>
                </a:solidFill>
              </a:rPr>
              <a:t>(KPIs)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en-US" altLang="ru-RU" sz="2800">
                <a:solidFill>
                  <a:srgbClr val="000000"/>
                </a:solidFill>
              </a:rPr>
              <a:t> </a:t>
            </a:r>
            <a:r>
              <a:rPr lang="ru-RU" altLang="ru-RU" sz="2800">
                <a:solidFill>
                  <a:srgbClr val="000000"/>
                </a:solidFill>
              </a:rPr>
              <a:t>Лидер </a:t>
            </a:r>
            <a:r>
              <a:rPr lang="en-US" altLang="ru-RU" sz="2800">
                <a:solidFill>
                  <a:srgbClr val="000000"/>
                </a:solidFill>
              </a:rPr>
              <a:t>(KM Champion)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en-US" altLang="ru-RU" sz="2800">
                <a:solidFill>
                  <a:srgbClr val="000000"/>
                </a:solidFill>
              </a:rPr>
              <a:t> </a:t>
            </a:r>
            <a:r>
              <a:rPr lang="ru-RU" altLang="ru-RU" sz="2800">
                <a:solidFill>
                  <a:srgbClr val="000000"/>
                </a:solidFill>
              </a:rPr>
              <a:t>Полномочия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2800">
                <a:solidFill>
                  <a:srgbClr val="000000"/>
                </a:solidFill>
              </a:rPr>
              <a:t> Бюджет</a:t>
            </a:r>
          </a:p>
        </p:txBody>
      </p:sp>
      <p:sp>
        <p:nvSpPr>
          <p:cNvPr id="128004" name="Rectangle 3"/>
          <p:cNvSpPr>
            <a:spLocks noChangeArrowheads="1"/>
          </p:cNvSpPr>
          <p:nvPr/>
        </p:nvSpPr>
        <p:spPr bwMode="auto">
          <a:xfrm>
            <a:off x="8509000" y="6477000"/>
            <a:ext cx="20447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GB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</a:t>
            </a:r>
            <a:r>
              <a:rPr lang="ru-RU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04345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300" fill="hold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300" fill="hold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300" fill="hold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300" fill="hold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300" fill="hold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300" fill="hold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300" fill="hold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300" fill="hold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300" fill="hold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300" fill="hold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3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300" fill="hold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300" fill="hold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300" fill="hold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300" fill="hold"/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300" fill="hold"/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1"/>
          <p:cNvSpPr txBox="1">
            <a:spLocks noChangeArrowheads="1"/>
          </p:cNvSpPr>
          <p:nvPr/>
        </p:nvSpPr>
        <p:spPr bwMode="auto">
          <a:xfrm>
            <a:off x="1824038" y="252413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2800" b="1">
                <a:solidFill>
                  <a:srgbClr val="000000"/>
                </a:solidFill>
              </a:rPr>
              <a:t>Инвестиции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2393951" y="876301"/>
            <a:ext cx="67976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79388" indent="-166688"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1300"/>
              </a:spcAft>
              <a:buSzPct val="100000"/>
            </a:pPr>
            <a:endParaRPr lang="ru-RU" altLang="ru-RU" sz="4200">
              <a:solidFill>
                <a:srgbClr val="000000"/>
              </a:solidFill>
            </a:endParaRP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>
                <a:solidFill>
                  <a:srgbClr val="000000"/>
                </a:solidFill>
              </a:rPr>
              <a:t> Люди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>
                <a:solidFill>
                  <a:srgbClr val="000000"/>
                </a:solidFill>
              </a:rPr>
              <a:t> Время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>
                <a:solidFill>
                  <a:srgbClr val="000000"/>
                </a:solidFill>
              </a:rPr>
              <a:t> Деньги</a:t>
            </a:r>
          </a:p>
        </p:txBody>
      </p:sp>
      <p:sp>
        <p:nvSpPr>
          <p:cNvPr id="130052" name="Rectangle 3"/>
          <p:cNvSpPr>
            <a:spLocks noChangeArrowheads="1"/>
          </p:cNvSpPr>
          <p:nvPr/>
        </p:nvSpPr>
        <p:spPr bwMode="auto">
          <a:xfrm>
            <a:off x="8509000" y="6477000"/>
            <a:ext cx="20447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GB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</a:t>
            </a:r>
            <a:r>
              <a:rPr lang="ru-RU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51625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3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300" fill="hold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3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300" fill="hold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3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300" fill="hold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1"/>
          <p:cNvSpPr txBox="1">
            <a:spLocks noChangeArrowheads="1"/>
          </p:cNvSpPr>
          <p:nvPr/>
        </p:nvSpPr>
        <p:spPr bwMode="auto">
          <a:xfrm>
            <a:off x="1824038" y="252413"/>
            <a:ext cx="85201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ru-RU" altLang="ru-RU" sz="2800" b="1">
                <a:solidFill>
                  <a:srgbClr val="000000"/>
                </a:solidFill>
              </a:rPr>
              <a:t>Ключевые факторы успеха</a:t>
            </a:r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2395539" y="912814"/>
            <a:ext cx="8714421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79388" indent="-166688"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79388" algn="l"/>
                <a:tab pos="627063" algn="l"/>
                <a:tab pos="1076325" algn="l"/>
                <a:tab pos="1525588" algn="l"/>
                <a:tab pos="1974850" algn="l"/>
                <a:tab pos="2424113" algn="l"/>
                <a:tab pos="2873375" algn="l"/>
                <a:tab pos="3322638" algn="l"/>
                <a:tab pos="3771900" algn="l"/>
                <a:tab pos="4221163" algn="l"/>
                <a:tab pos="4670425" algn="l"/>
                <a:tab pos="5119688" algn="l"/>
                <a:tab pos="5568950" algn="l"/>
                <a:tab pos="6018213" algn="l"/>
                <a:tab pos="6467475" algn="l"/>
                <a:tab pos="6916738" algn="l"/>
                <a:tab pos="7366000" algn="l"/>
                <a:tab pos="7815263" algn="l"/>
                <a:tab pos="8264525" algn="l"/>
                <a:tab pos="8713788" algn="l"/>
                <a:tab pos="916305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ts val="1800"/>
              </a:spcAft>
              <a:buSzPct val="100000"/>
            </a:pPr>
            <a:endParaRPr lang="ru-RU" altLang="ru-RU" sz="4200" dirty="0">
              <a:solidFill>
                <a:srgbClr val="000000"/>
              </a:solidFill>
            </a:endParaRP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 dirty="0">
                <a:solidFill>
                  <a:srgbClr val="000000"/>
                </a:solidFill>
              </a:rPr>
              <a:t> Лидерство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 dirty="0">
                <a:solidFill>
                  <a:srgbClr val="000000"/>
                </a:solidFill>
              </a:rPr>
              <a:t> Мотивация</a:t>
            </a:r>
          </a:p>
          <a:p>
            <a:pPr>
              <a:spcAft>
                <a:spcPts val="1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"/>
            </a:pPr>
            <a:r>
              <a:rPr lang="ru-RU" altLang="ru-RU" sz="4200" dirty="0">
                <a:solidFill>
                  <a:srgbClr val="000000"/>
                </a:solidFill>
              </a:rPr>
              <a:t> Перспективы (видение </a:t>
            </a:r>
            <a:r>
              <a:rPr lang="ru-RU" altLang="ru-RU" sz="4200" dirty="0" smtClean="0">
                <a:solidFill>
                  <a:srgbClr val="000000"/>
                </a:solidFill>
              </a:rPr>
              <a:t>цели(!))</a:t>
            </a:r>
            <a:r>
              <a:rPr lang="ar-SA" altLang="ru-RU" sz="4200" dirty="0">
                <a:solidFill>
                  <a:srgbClr val="000000"/>
                </a:solidFill>
              </a:rPr>
              <a:t>‏</a:t>
            </a:r>
            <a:endParaRPr lang="en-US" altLang="ru-RU" sz="4200" dirty="0">
              <a:solidFill>
                <a:srgbClr val="000000"/>
              </a:solidFill>
            </a:endParaRPr>
          </a:p>
        </p:txBody>
      </p:sp>
      <p:sp>
        <p:nvSpPr>
          <p:cNvPr id="132100" name="Rectangle 3"/>
          <p:cNvSpPr>
            <a:spLocks noChangeArrowheads="1"/>
          </p:cNvSpPr>
          <p:nvPr/>
        </p:nvSpPr>
        <p:spPr bwMode="auto">
          <a:xfrm>
            <a:off x="8509000" y="6477000"/>
            <a:ext cx="20447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GB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© Денис Волков, 20</a:t>
            </a:r>
            <a:r>
              <a:rPr lang="ru-RU" altLang="ru-RU" sz="1400">
                <a:solidFill>
                  <a:srgbClr val="000000"/>
                </a:solidFill>
                <a:latin typeface="Tahoma" panose="020B060403050404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22446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300" fill="hold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300" fill="hold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300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300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«Нельзя объять необъятное» </a:t>
            </a:r>
            <a:br>
              <a:rPr lang="ru-RU" dirty="0" smtClean="0"/>
            </a:br>
            <a:r>
              <a:rPr lang="en-US" dirty="0" smtClean="0"/>
              <a:t>© </a:t>
            </a:r>
            <a:r>
              <a:rPr lang="ru-RU" dirty="0" smtClean="0"/>
              <a:t>К. Прутков</a:t>
            </a:r>
            <a:endParaRPr lang="ru-RU" dirty="0"/>
          </a:p>
        </p:txBody>
      </p:sp>
      <p:pic>
        <p:nvPicPr>
          <p:cNvPr id="4" name="Picture 2" descr="http://dic.academic.ru/pictures/bse/jpg/021161465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59" y="2012519"/>
            <a:ext cx="3258407" cy="4022725"/>
          </a:xfrm>
          <a:prstGeom prst="rect">
            <a:avLst/>
          </a:prstGeom>
          <a:noFill/>
          <a:ln>
            <a:noFill/>
          </a:ln>
          <a:effectLst>
            <a:glow rad="977900">
              <a:schemeClr val="accent4">
                <a:satMod val="175000"/>
                <a:alpha val="13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11455" cy="1450757"/>
          </a:xfrm>
        </p:spPr>
        <p:txBody>
          <a:bodyPr>
            <a:noAutofit/>
          </a:bodyPr>
          <a:lstStyle/>
          <a:p>
            <a:r>
              <a:rPr lang="ru-RU" sz="5400" dirty="0" smtClean="0"/>
              <a:t>…по крайней мере, не всё сразу! </a:t>
            </a:r>
            <a:r>
              <a:rPr lang="ru-RU" sz="5400" dirty="0" smtClean="0">
                <a:sym typeface="Wingdings" panose="05000000000000000000" pitchFamily="2" charset="2"/>
              </a:rPr>
              <a:t>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58" y="1831593"/>
            <a:ext cx="5734696" cy="442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7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Время ограничено…</a:t>
            </a:r>
            <a:endParaRPr lang="ru-RU" dirty="0"/>
          </a:p>
        </p:txBody>
      </p:sp>
      <p:pic>
        <p:nvPicPr>
          <p:cNvPr id="30724" name="Picture 4" descr="http://myweddinglife.ru/wp-content/uploads/2015/07/%D0%BF%D1%80%D0%BE%D0%B4%D1%83%D0%BA%D1%82%D0%B8%D0%B2%D0%BD%D0%BE%D1%81%D1%82%D1%8C-%D0%B4%D0%BB%D1%8F-%D0%B1%D0%BB%D0%BE%D0%B3%D0%B0-720x46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4" y="1894389"/>
            <a:ext cx="6557158" cy="41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Поэтому… Пора заканчивать!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6866" name="Picture 2" descr="F:\Котэ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51" y="1990846"/>
            <a:ext cx="5450884" cy="414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8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"/>
          <p:cNvSpPr>
            <a:spLocks noChangeArrowheads="1"/>
          </p:cNvSpPr>
          <p:nvPr/>
        </p:nvSpPr>
        <p:spPr bwMode="auto">
          <a:xfrm>
            <a:off x="5605463" y="2803525"/>
            <a:ext cx="3314700" cy="350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17313"/>
              </a:spcBef>
              <a:buSzPct val="100000"/>
            </a:pPr>
            <a:r>
              <a:rPr lang="en-GB" altLang="ru-RU" sz="27700" b="1" i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43363" name="Rectangle 2"/>
          <p:cNvSpPr>
            <a:spLocks noChangeArrowheads="1"/>
          </p:cNvSpPr>
          <p:nvPr/>
        </p:nvSpPr>
        <p:spPr bwMode="auto">
          <a:xfrm>
            <a:off x="3238500" y="828675"/>
            <a:ext cx="3308350" cy="350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17313"/>
              </a:spcBef>
              <a:buSzPct val="100000"/>
            </a:pPr>
            <a:r>
              <a:rPr lang="en-GB" altLang="ru-RU" sz="27700" b="1" i="1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4552950" y="2122488"/>
            <a:ext cx="3308350" cy="350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17313"/>
              </a:spcBef>
              <a:buSzPct val="100000"/>
            </a:pPr>
            <a:r>
              <a:rPr lang="en-GB" altLang="ru-RU" sz="27700" b="1" i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484438" y="2198688"/>
            <a:ext cx="7639050" cy="101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/>
          <a:p>
            <a:pPr algn="ctr">
              <a:spcBef>
                <a:spcPts val="2500"/>
              </a:spcBef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6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nivers Condensed" charset="0"/>
                <a:cs typeface="Times New Roman" pitchFamily="16" charset="0"/>
              </a:rPr>
              <a:t>В О П Р О С Ы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2387600" y="4046538"/>
            <a:ext cx="7639050" cy="101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>
            <a:spAutoFit/>
          </a:bodyPr>
          <a:lstStyle/>
          <a:p>
            <a:pPr algn="ctr">
              <a:spcBef>
                <a:spcPts val="2500"/>
              </a:spcBef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6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nivers Condensed" charset="0"/>
                <a:cs typeface="Times New Roman" pitchFamily="16" charset="0"/>
              </a:rPr>
              <a:t>О Т В Е Т Ы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808663" y="3171825"/>
            <a:ext cx="90011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2500"/>
              </a:spcBef>
              <a:buSzPct val="100000"/>
              <a:defRPr/>
            </a:pPr>
            <a:r>
              <a:rPr lang="en-GB" sz="6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nivers Condensed" charset="0"/>
                <a:cs typeface="Times New Roman" pitchFamily="16" charset="0"/>
              </a:rPr>
              <a:t>И  </a:t>
            </a:r>
          </a:p>
        </p:txBody>
      </p:sp>
    </p:spTree>
    <p:extLst>
      <p:ext uri="{BB962C8B-B14F-4D97-AF65-F5344CB8AC3E}">
        <p14:creationId xmlns:p14="http://schemas.microsoft.com/office/powerpoint/2010/main" val="19272270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Было полезно? </a:t>
            </a:r>
            <a:r>
              <a:rPr lang="en-US" dirty="0" smtClean="0"/>
              <a:t>;-) </a:t>
            </a:r>
            <a:endParaRPr lang="ru-RU" dirty="0"/>
          </a:p>
        </p:txBody>
      </p:sp>
      <p:pic>
        <p:nvPicPr>
          <p:cNvPr id="27650" name="Picture 2" descr="http://cdn.tele.ru/upload/resize_cache/iblock/5ad/640_520_0/multyashnaya-ulybka-kroshka-eno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72" y="1816374"/>
            <a:ext cx="5422776" cy="440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98480" cy="1450757"/>
          </a:xfrm>
        </p:spPr>
        <p:txBody>
          <a:bodyPr/>
          <a:lstStyle/>
          <a:p>
            <a:r>
              <a:rPr lang="ru-RU" dirty="0" smtClean="0"/>
              <a:t>Теория управления - в практике бизнеса!</a:t>
            </a:r>
            <a:br>
              <a:rPr lang="ru-RU" dirty="0" smtClean="0"/>
            </a:br>
            <a:r>
              <a:rPr lang="ru-RU" dirty="0" smtClean="0"/>
              <a:t>Компетенции для «новой экономики»</a:t>
            </a:r>
            <a:endParaRPr lang="ru-RU" dirty="0"/>
          </a:p>
        </p:txBody>
      </p:sp>
      <p:pic>
        <p:nvPicPr>
          <p:cNvPr id="4" name="Picture 2" descr="Картинки по запросу макдоналдс логотип русск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1" y="1955462"/>
            <a:ext cx="3728163" cy="24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rusmonitor.com/wp-content/uploads/2014/08/1st_mcdonal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409" y="1955462"/>
            <a:ext cx="7521403" cy="42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/>
          <p:cNvSpPr txBox="1">
            <a:spLocks noGrp="1"/>
          </p:cNvSpPr>
          <p:nvPr>
            <p:ph idx="1"/>
          </p:nvPr>
        </p:nvSpPr>
        <p:spPr>
          <a:xfrm>
            <a:off x="969264" y="4716950"/>
            <a:ext cx="298094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С октября 1992 г. </a:t>
            </a:r>
            <a:br>
              <a:rPr lang="ru-RU" sz="2800" dirty="0" smtClean="0">
                <a:solidFill>
                  <a:schemeClr val="tx1"/>
                </a:solidFill>
              </a:rPr>
            </a:br>
            <a:r>
              <a:rPr lang="ru-RU" sz="2800" dirty="0" smtClean="0">
                <a:solidFill>
                  <a:schemeClr val="tx1"/>
                </a:solidFill>
              </a:rPr>
              <a:t>по апрель 1993 г.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Координаты для связи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55041"/>
          </a:xfrm>
        </p:spPr>
        <p:txBody>
          <a:bodyPr>
            <a:normAutofit/>
          </a:bodyPr>
          <a:lstStyle/>
          <a:p>
            <a:pPr>
              <a:spcAft>
                <a:spcPts val="1300"/>
              </a:spcAft>
            </a:pPr>
            <a:endParaRPr lang="en-US" altLang="ru-RU" sz="100" dirty="0" smtClean="0">
              <a:solidFill>
                <a:srgbClr val="000000"/>
              </a:solidFill>
            </a:endParaRPr>
          </a:p>
          <a:p>
            <a:pPr>
              <a:spcAft>
                <a:spcPts val="1300"/>
              </a:spcAft>
            </a:pPr>
            <a:r>
              <a:rPr lang="ru-RU" altLang="ru-RU" sz="4300" dirty="0" smtClean="0">
                <a:solidFill>
                  <a:srgbClr val="000000"/>
                </a:solidFill>
              </a:rPr>
              <a:t>Волков </a:t>
            </a:r>
            <a:r>
              <a:rPr lang="ru-RU" altLang="ru-RU" sz="4300" dirty="0">
                <a:solidFill>
                  <a:srgbClr val="000000"/>
                </a:solidFill>
              </a:rPr>
              <a:t>Денис Владимирович</a:t>
            </a:r>
          </a:p>
          <a:p>
            <a:pPr>
              <a:spcAft>
                <a:spcPts val="1300"/>
              </a:spcAft>
            </a:pPr>
            <a:r>
              <a:rPr lang="en-GB" altLang="ru-RU" sz="3200" dirty="0" smtClean="0">
                <a:solidFill>
                  <a:srgbClr val="000000"/>
                </a:solidFill>
              </a:rPr>
              <a:t>E-mail:</a:t>
            </a:r>
            <a:r>
              <a:rPr lang="ru-RU" altLang="ru-RU" sz="3200" dirty="0" smtClean="0">
                <a:solidFill>
                  <a:srgbClr val="000000"/>
                </a:solidFill>
              </a:rPr>
              <a:t> 	</a:t>
            </a:r>
            <a:r>
              <a:rPr lang="en-GB" altLang="ru-RU" sz="3200" dirty="0">
                <a:solidFill>
                  <a:srgbClr val="000000"/>
                </a:solidFill>
              </a:rPr>
              <a:t>	</a:t>
            </a:r>
            <a:r>
              <a:rPr lang="en-US" altLang="ru-RU" sz="3200" u="sng" dirty="0" smtClean="0">
                <a:solidFill>
                  <a:srgbClr val="0000FF"/>
                </a:solidFill>
              </a:rPr>
              <a:t>denis.volkov@mail.ru</a:t>
            </a:r>
          </a:p>
          <a:p>
            <a:pPr marL="1471400" lvl="8" indent="0">
              <a:spcAft>
                <a:spcPts val="1300"/>
              </a:spcAft>
              <a:buNone/>
            </a:pPr>
            <a:r>
              <a:rPr lang="en-US" altLang="ru-RU" sz="3200" dirty="0" smtClean="0">
                <a:solidFill>
                  <a:srgbClr val="0000FF"/>
                </a:solidFill>
              </a:rPr>
              <a:t>		</a:t>
            </a:r>
            <a:r>
              <a:rPr lang="en-US" altLang="ru-RU" sz="3200" u="sng" dirty="0" smtClean="0">
                <a:solidFill>
                  <a:srgbClr val="0000FF"/>
                </a:solidFill>
              </a:rPr>
              <a:t>Volkov.DV@rea.ru</a:t>
            </a:r>
            <a:endParaRPr lang="en-US" altLang="ru-RU" sz="3200" u="sng" dirty="0">
              <a:solidFill>
                <a:srgbClr val="0000FF"/>
              </a:solidFill>
              <a:hlinkClick r:id="rId3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altLang="ru-RU" sz="3200" dirty="0" smtClean="0">
                <a:solidFill>
                  <a:srgbClr val="000000"/>
                </a:solidFill>
              </a:rPr>
              <a:t>Телефоны</a:t>
            </a:r>
            <a:r>
              <a:rPr lang="en-GB" altLang="ru-RU" sz="3200" dirty="0">
                <a:solidFill>
                  <a:srgbClr val="000000"/>
                </a:solidFill>
              </a:rPr>
              <a:t>:</a:t>
            </a:r>
            <a:r>
              <a:rPr lang="ru-RU" altLang="ru-RU" sz="3200" dirty="0">
                <a:solidFill>
                  <a:srgbClr val="000000"/>
                </a:solidFill>
              </a:rPr>
              <a:t>	</a:t>
            </a:r>
            <a:r>
              <a:rPr lang="ru-RU" altLang="ru-RU" sz="3200" dirty="0" smtClean="0">
                <a:solidFill>
                  <a:srgbClr val="000000"/>
                </a:solidFill>
              </a:rPr>
              <a:t> </a:t>
            </a:r>
            <a:r>
              <a:rPr lang="en-GB" altLang="ru-RU" sz="3200" dirty="0" smtClean="0">
                <a:solidFill>
                  <a:srgbClr val="000000"/>
                </a:solidFill>
              </a:rPr>
              <a:t>+</a:t>
            </a:r>
            <a:r>
              <a:rPr lang="en-GB" altLang="ru-RU" sz="3200" dirty="0">
                <a:solidFill>
                  <a:srgbClr val="000000"/>
                </a:solidFill>
              </a:rPr>
              <a:t>7 (916) 695 82 16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1300"/>
              </a:spcAft>
            </a:pPr>
            <a:r>
              <a:rPr lang="ru-RU" altLang="ru-RU" sz="3200" dirty="0">
                <a:solidFill>
                  <a:srgbClr val="000000"/>
                </a:solidFill>
              </a:rPr>
              <a:t>		</a:t>
            </a:r>
            <a:r>
              <a:rPr lang="ru-RU" altLang="ru-RU" sz="3200" dirty="0" smtClean="0">
                <a:solidFill>
                  <a:srgbClr val="000000"/>
                </a:solidFill>
              </a:rPr>
              <a:t>	</a:t>
            </a:r>
            <a:r>
              <a:rPr lang="en-GB" altLang="ru-RU" sz="3200" dirty="0" smtClean="0">
                <a:solidFill>
                  <a:srgbClr val="000000"/>
                </a:solidFill>
              </a:rPr>
              <a:t>+</a:t>
            </a:r>
            <a:r>
              <a:rPr lang="en-GB" altLang="ru-RU" sz="3200" dirty="0">
                <a:solidFill>
                  <a:srgbClr val="000000"/>
                </a:solidFill>
              </a:rPr>
              <a:t>7 (985) 364 56 52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9865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Ретр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9899</TotalTime>
  <Words>2504</Words>
  <Application>Microsoft Office PowerPoint</Application>
  <PresentationFormat>Широкоэкранный</PresentationFormat>
  <Paragraphs>561</Paragraphs>
  <Slides>90</Slides>
  <Notes>31</Notes>
  <HiddenSlides>27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90</vt:i4>
      </vt:variant>
    </vt:vector>
  </HeadingPairs>
  <TitlesOfParts>
    <vt:vector size="102" baseType="lpstr">
      <vt:lpstr>Arial Unicode MS</vt:lpstr>
      <vt:lpstr>Microsoft YaHei</vt:lpstr>
      <vt:lpstr>新細明體</vt:lpstr>
      <vt:lpstr>Arial</vt:lpstr>
      <vt:lpstr>Calibri</vt:lpstr>
      <vt:lpstr>Calibri Light</vt:lpstr>
      <vt:lpstr>Tahoma</vt:lpstr>
      <vt:lpstr>Times New Roman</vt:lpstr>
      <vt:lpstr>Univers Condensed</vt:lpstr>
      <vt:lpstr>Wingdings</vt:lpstr>
      <vt:lpstr>Ретро</vt:lpstr>
      <vt:lpstr>Тема Office</vt:lpstr>
      <vt:lpstr>Чему и как учить  будущих и настоящих  knowledge workers?</vt:lpstr>
      <vt:lpstr>«Знания для работников знания» Обучение и подготовка специалистов в сфере управления знаниями:  чему и как учить будущих и настоящих knowledge workers?  Волков Денис Владимирович  Кафедра Управления информационными системами и программирования ФГБОУ ВО «Российский экономический университет им. Г.В. Плеханова»</vt:lpstr>
      <vt:lpstr>О чём хотелось бы поговорить сегодня…</vt:lpstr>
      <vt:lpstr>Прежде чем мы начнём…</vt:lpstr>
      <vt:lpstr>О докладчике</vt:lpstr>
      <vt:lpstr>Практический опыт работы в бизнесе</vt:lpstr>
      <vt:lpstr>Практический опыт управления знаниями на предприятиях и в организациях</vt:lpstr>
      <vt:lpstr>Начало постижения  основ управления знаниям и компетенциями…</vt:lpstr>
      <vt:lpstr>Теория управления - в практике бизнеса! Компетенции для «новой экономики»</vt:lpstr>
      <vt:lpstr>Понятие «знание» в контексте экономики знаний </vt:lpstr>
      <vt:lpstr>Шутки в сторону Реалии «новой экономики»</vt:lpstr>
      <vt:lpstr>И вот такое – тоже в Википедии…</vt:lpstr>
      <vt:lpstr>Зачем люди – ученые, политики, бизнесмены…    «управляют своими знаниями»?</vt:lpstr>
      <vt:lpstr>Зачем и почему управляют знаниями в бизнесе, в компаниях и организациях?</vt:lpstr>
      <vt:lpstr>Черновой слайд к введению в проблематику: Что есть знание и как им управлять?</vt:lpstr>
      <vt:lpstr>Главная проблема управления знаниями</vt:lpstr>
      <vt:lpstr>«Главная» и «основная» проблема в управлении знаниями…</vt:lpstr>
      <vt:lpstr>Если не договоримся о терминах, то…</vt:lpstr>
      <vt:lpstr>Управление знаниями:  историческое определение</vt:lpstr>
      <vt:lpstr>«Управление знаниями» -  от англ. “knowledge  management”</vt:lpstr>
      <vt:lpstr>Так чем же управляем на самом деле?</vt:lpstr>
      <vt:lpstr>Основа успеха  в современной экономике</vt:lpstr>
      <vt:lpstr>Главная цель –  максимизация эффективности!</vt:lpstr>
      <vt:lpstr>Знания в эпоху экономики знаний</vt:lpstr>
      <vt:lpstr>«Новый Капитал»</vt:lpstr>
      <vt:lpstr>Специфика «нового» капитала </vt:lpstr>
      <vt:lpstr>Реалии «новой экономики»: капитал пляшет под дудку таланта!</vt:lpstr>
      <vt:lpstr>Структура интеллектуального капитала по Т. Стюарту</vt:lpstr>
      <vt:lpstr>Структура интеллектуального капитала по Э. Брукинг</vt:lpstr>
      <vt:lpstr>Резюме: понятия предметной области  ИК и УЗ: чем управляем?</vt:lpstr>
      <vt:lpstr>Классификация знаний как объекта управления: виды и типы</vt:lpstr>
      <vt:lpstr>Области формирования и приращения интеллектуального капитала</vt:lpstr>
      <vt:lpstr>Области формирования и приращения интеллектуального капитала</vt:lpstr>
      <vt:lpstr>Стратегия – приращение компетенций!</vt:lpstr>
      <vt:lpstr>Презентация PowerPoint</vt:lpstr>
      <vt:lpstr>Чего хотят клиенты?</vt:lpstr>
      <vt:lpstr>Когда клиент платит?</vt:lpstr>
      <vt:lpstr>Главная цель – рост эффективности!</vt:lpstr>
      <vt:lpstr>…а эффективность, это…</vt:lpstr>
      <vt:lpstr>Как же управлять знаниями?!!</vt:lpstr>
      <vt:lpstr>Все модели уже разработаны! </vt:lpstr>
      <vt:lpstr>Презентация PowerPoint</vt:lpstr>
      <vt:lpstr>СУЗ: система управления знаниями</vt:lpstr>
      <vt:lpstr>Какие же компетенции  для этого вот всего требуются</vt:lpstr>
      <vt:lpstr>Презентация PowerPoint</vt:lpstr>
      <vt:lpstr>Специфика управления знаниями: Complexity &amp; Multidisciplinarity</vt:lpstr>
      <vt:lpstr>Презентация PowerPoint</vt:lpstr>
      <vt:lpstr>Презентация PowerPoint</vt:lpstr>
      <vt:lpstr>Методы, процессы и инструменты СУЗ</vt:lpstr>
      <vt:lpstr>«Новые» инструменты СУЗ</vt:lpstr>
      <vt:lpstr>Какие компетенции для этого нужны?</vt:lpstr>
      <vt:lpstr>Определимся с терминами!</vt:lpstr>
      <vt:lpstr>Hard skills &amp; Soft skills for KM(KW)? Топ-3 компетенции knowledge workers</vt:lpstr>
      <vt:lpstr>Hard skills &amp; Soft skills for KM(KW)? Другие компетенции для knowledge workers</vt:lpstr>
      <vt:lpstr>Ну а как же прирастают компетенции?!!</vt:lpstr>
      <vt:lpstr>«Как учатся взрослые»?  Всем хорошо знакомая картина…</vt:lpstr>
      <vt:lpstr>Понятие когнитивного диссонанса</vt:lpstr>
      <vt:lpstr>Как прирастают компетенции: четыре этапа</vt:lpstr>
      <vt:lpstr>Этапы развития  через обретение компетенций</vt:lpstr>
      <vt:lpstr>Теория и практика: соотношение и связь?</vt:lpstr>
      <vt:lpstr>«Петля опыта»: от практики к теории!</vt:lpstr>
      <vt:lpstr>Обучение… это О ЧЁМ вообще?!!</vt:lpstr>
      <vt:lpstr>Презентация PowerPoint</vt:lpstr>
      <vt:lpstr>Управление опытом и обмен знаниями. Инструментарий: тренинг и воркшоп</vt:lpstr>
      <vt:lpstr>Как повысить эффективность обучения в 3 раза?  Методика и инструментарий «У.Д.И.!» © Denis Volkov</vt:lpstr>
      <vt:lpstr>Зачем «управлять знаниями»? «Наука побеждать» © Суворов А.В.</vt:lpstr>
      <vt:lpstr>Как же прирастает интеллектуальный капитал?</vt:lpstr>
      <vt:lpstr>«Что есть знание»? Знания – как объект управления</vt:lpstr>
      <vt:lpstr>Какую же стратегию выбрать?  И, главное, как её реализовать?</vt:lpstr>
      <vt:lpstr>Как же учиться  максимально эффективно?</vt:lpstr>
      <vt:lpstr>Что же нужно ДЕЛАТЬ, чтобы заставить эту систему РАБОТАТЬ?</vt:lpstr>
      <vt:lpstr>Презентация PowerPoint</vt:lpstr>
      <vt:lpstr>Презентация PowerPoint</vt:lpstr>
      <vt:lpstr>Презентация PowerPoint</vt:lpstr>
      <vt:lpstr>Метод AAR или «Разбор полётов»</vt:lpstr>
      <vt:lpstr>Метод AAR или «Разбор полётов»</vt:lpstr>
      <vt:lpstr>Условия достижения  успешного учебного результата</vt:lpstr>
      <vt:lpstr>И тогда вам гарантирован…</vt:lpstr>
      <vt:lpstr>Презентация PowerPoint</vt:lpstr>
      <vt:lpstr>Задайте метрики! KPI</vt:lpstr>
      <vt:lpstr>Презентация PowerPoint</vt:lpstr>
      <vt:lpstr>Презентация PowerPoint</vt:lpstr>
      <vt:lpstr>Презентация PowerPoint</vt:lpstr>
      <vt:lpstr>«Нельзя объять необъятное»  © К. Прутков</vt:lpstr>
      <vt:lpstr>…по крайней мере, не всё сразу! </vt:lpstr>
      <vt:lpstr>Время ограничено…</vt:lpstr>
      <vt:lpstr>Поэтому… Пора заканчивать! </vt:lpstr>
      <vt:lpstr>Презентация PowerPoint</vt:lpstr>
      <vt:lpstr>Было полезно? ;-) </vt:lpstr>
      <vt:lpstr>Координаты для связи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Денис Волков</dc:creator>
  <cp:lastModifiedBy>Denis Volkov</cp:lastModifiedBy>
  <cp:revision>281</cp:revision>
  <dcterms:created xsi:type="dcterms:W3CDTF">2016-05-30T14:17:12Z</dcterms:created>
  <dcterms:modified xsi:type="dcterms:W3CDTF">2019-04-26T07:35:59Z</dcterms:modified>
</cp:coreProperties>
</file>